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23" r:id="rId2"/>
    <p:sldId id="318" r:id="rId3"/>
    <p:sldId id="314" r:id="rId4"/>
    <p:sldId id="266" r:id="rId5"/>
    <p:sldId id="307" r:id="rId6"/>
    <p:sldId id="310" r:id="rId7"/>
    <p:sldId id="332" r:id="rId8"/>
    <p:sldId id="333" r:id="rId9"/>
    <p:sldId id="335" r:id="rId10"/>
    <p:sldId id="313" r:id="rId11"/>
    <p:sldId id="276" r:id="rId12"/>
    <p:sldId id="302" r:id="rId13"/>
    <p:sldId id="284" r:id="rId14"/>
    <p:sldId id="274" r:id="rId15"/>
    <p:sldId id="283" r:id="rId16"/>
    <p:sldId id="322" r:id="rId17"/>
    <p:sldId id="321" r:id="rId18"/>
    <p:sldId id="261" r:id="rId19"/>
    <p:sldId id="324" r:id="rId20"/>
    <p:sldId id="331" r:id="rId21"/>
    <p:sldId id="32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zalós Zoltán" initials="AZ" lastIdx="1" clrIdx="0">
    <p:extLst/>
  </p:cmAuthor>
  <p:cmAuthor id="2" name="Windows-felhasználó" initials="W" lastIdx="1" clrIdx="1">
    <p:extLst/>
  </p:cmAuthor>
  <p:cmAuthor id="3" name="Zoltan" initials="Z"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075"/>
    <a:srgbClr val="FF6600"/>
    <a:srgbClr val="616161"/>
    <a:srgbClr val="C3C3C3"/>
    <a:srgbClr val="008080"/>
    <a:srgbClr val="FFFF00"/>
    <a:srgbClr val="FFFF99"/>
    <a:srgbClr val="FFFFCC"/>
    <a:srgbClr val="33CC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59" autoAdjust="0"/>
    <p:restoredTop sz="87030" autoAdjust="0"/>
  </p:normalViewPr>
  <p:slideViewPr>
    <p:cSldViewPr snapToGrid="0">
      <p:cViewPr varScale="1">
        <p:scale>
          <a:sx n="63" d="100"/>
          <a:sy n="63" d="100"/>
        </p:scale>
        <p:origin x="780" y="48"/>
      </p:cViewPr>
      <p:guideLst>
        <p:guide orient="horz" pos="2160"/>
        <p:guide/>
      </p:guideLst>
    </p:cSldViewPr>
  </p:slideViewPr>
  <p:outlineViewPr>
    <p:cViewPr>
      <p:scale>
        <a:sx n="33" d="100"/>
        <a:sy n="33" d="100"/>
      </p:scale>
      <p:origin x="0" y="256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A7F08-0C19-4938-96D1-251F3BB6906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hu-HU"/>
        </a:p>
      </dgm:t>
    </dgm:pt>
    <dgm:pt modelId="{E9110213-153B-4E3C-B249-043F5553B973}">
      <dgm:prSet phldrT="[Szöveg]" custT="1"/>
      <dgm:spPr>
        <a:solidFill>
          <a:schemeClr val="bg1"/>
        </a:solidFill>
        <a:ln w="3175">
          <a:solidFill>
            <a:srgbClr val="008080"/>
          </a:solidFill>
        </a:ln>
      </dgm:spPr>
      <dgm:t>
        <a:bodyPr/>
        <a:lstStyle/>
        <a:p>
          <a:r>
            <a:rPr lang="en-US" sz="1400" b="1" dirty="0">
              <a:solidFill>
                <a:srgbClr val="008080"/>
              </a:solidFill>
            </a:rPr>
            <a:t>To identify, exchange, scale-up and transfer good practices and effective interventions for</a:t>
          </a:r>
          <a:endParaRPr lang="hu-HU" sz="1400" b="1" dirty="0"/>
        </a:p>
      </dgm:t>
    </dgm:pt>
    <dgm:pt modelId="{36EE89B4-3A21-4149-AD08-A0AD7B7EA1E5}" type="parTrans" cxnId="{8972945B-D2A6-452D-9BF5-C002327480DF}">
      <dgm:prSet/>
      <dgm:spPr/>
      <dgm:t>
        <a:bodyPr/>
        <a:lstStyle/>
        <a:p>
          <a:endParaRPr lang="hu-HU"/>
        </a:p>
      </dgm:t>
    </dgm:pt>
    <dgm:pt modelId="{692FC16C-AC8D-4FD1-977F-3AE5CE8936E8}" type="sibTrans" cxnId="{8972945B-D2A6-452D-9BF5-C002327480DF}">
      <dgm:prSet/>
      <dgm:spPr/>
      <dgm:t>
        <a:bodyPr/>
        <a:lstStyle/>
        <a:p>
          <a:endParaRPr lang="hu-HU"/>
        </a:p>
      </dgm:t>
    </dgm:pt>
    <dgm:pt modelId="{75D11CD9-78A2-4608-8317-E72BD4740C2A}">
      <dgm:prSet phldrT="[Szöveg]" custT="1"/>
      <dgm:spPr>
        <a:solidFill>
          <a:srgbClr val="008080"/>
        </a:solidFill>
      </dgm:spPr>
      <dgm:t>
        <a:bodyPr/>
        <a:lstStyle/>
        <a:p>
          <a:r>
            <a:rPr lang="hu-HU" sz="1600" dirty="0"/>
            <a:t>JA CHRODIS OBJECTIVES</a:t>
          </a:r>
        </a:p>
      </dgm:t>
    </dgm:pt>
    <dgm:pt modelId="{6B81E766-43F8-4B4D-BF2F-0E83EDDDE840}" type="parTrans" cxnId="{B4A0C597-6CE7-486B-B09E-68E991EEF5E6}">
      <dgm:prSet/>
      <dgm:spPr>
        <a:ln>
          <a:solidFill>
            <a:schemeClr val="bg1">
              <a:lumMod val="50000"/>
            </a:schemeClr>
          </a:solidFill>
        </a:ln>
      </dgm:spPr>
      <dgm:t>
        <a:bodyPr/>
        <a:lstStyle/>
        <a:p>
          <a:endParaRPr lang="hu-HU"/>
        </a:p>
      </dgm:t>
    </dgm:pt>
    <dgm:pt modelId="{A02A3B48-99AE-4BEB-B52E-C6F17679B4EA}" type="sibTrans" cxnId="{B4A0C597-6CE7-486B-B09E-68E991EEF5E6}">
      <dgm:prSet/>
      <dgm:spPr/>
      <dgm:t>
        <a:bodyPr/>
        <a:lstStyle/>
        <a:p>
          <a:endParaRPr lang="hu-HU"/>
        </a:p>
      </dgm:t>
    </dgm:pt>
    <dgm:pt modelId="{AF9BA219-C55A-489A-9764-D7424A8AA5AD}">
      <dgm:prSet phldrT="[Szöveg]" custT="1">
        <dgm:style>
          <a:lnRef idx="0">
            <a:schemeClr val="accent6"/>
          </a:lnRef>
          <a:fillRef idx="3">
            <a:schemeClr val="accent6"/>
          </a:fillRef>
          <a:effectRef idx="3">
            <a:schemeClr val="accent6"/>
          </a:effectRef>
          <a:fontRef idx="minor">
            <a:schemeClr val="lt1"/>
          </a:fontRef>
        </dgm:style>
      </dgm:prSet>
      <dgm:spPr>
        <a:solidFill>
          <a:srgbClr val="339966"/>
        </a:solidFill>
      </dgm:spPr>
      <dgm:t>
        <a:bodyPr/>
        <a:lstStyle/>
        <a:p>
          <a:r>
            <a:rPr lang="hu-HU" sz="1200" b="1" dirty="0" err="1">
              <a:solidFill>
                <a:schemeClr val="bg1"/>
              </a:solidFill>
            </a:rPr>
            <a:t>multimorbidity</a:t>
          </a:r>
          <a:r>
            <a:rPr lang="hu-HU" sz="1200" b="1" dirty="0">
              <a:solidFill>
                <a:schemeClr val="bg1"/>
              </a:solidFill>
            </a:rPr>
            <a:t> &amp; diabetes </a:t>
          </a:r>
        </a:p>
      </dgm:t>
    </dgm:pt>
    <dgm:pt modelId="{82F09F2A-4426-434C-AE79-EDF491F4332E}" type="parTrans" cxnId="{348F08A5-407F-4F43-B660-DA313C1B5701}">
      <dgm:prSet/>
      <dgm:spPr>
        <a:ln>
          <a:solidFill>
            <a:schemeClr val="bg1">
              <a:lumMod val="50000"/>
            </a:schemeClr>
          </a:solidFill>
        </a:ln>
      </dgm:spPr>
      <dgm:t>
        <a:bodyPr/>
        <a:lstStyle/>
        <a:p>
          <a:endParaRPr lang="hu-HU"/>
        </a:p>
      </dgm:t>
    </dgm:pt>
    <dgm:pt modelId="{769A9B62-4B91-4CF8-A3AA-7F603AE271E2}" type="sibTrans" cxnId="{348F08A5-407F-4F43-B660-DA313C1B5701}">
      <dgm:prSet/>
      <dgm:spPr/>
      <dgm:t>
        <a:bodyPr/>
        <a:lstStyle/>
        <a:p>
          <a:endParaRPr lang="hu-HU"/>
        </a:p>
      </dgm:t>
    </dgm:pt>
    <dgm:pt modelId="{C9B92F73-471B-4F64-8316-8FD9C3652A85}">
      <dgm:prSet phldrT="[Szöveg]" custT="1">
        <dgm:style>
          <a:lnRef idx="0">
            <a:schemeClr val="accent6"/>
          </a:lnRef>
          <a:fillRef idx="3">
            <a:schemeClr val="accent6"/>
          </a:fillRef>
          <a:effectRef idx="3">
            <a:schemeClr val="accent6"/>
          </a:effectRef>
          <a:fontRef idx="minor">
            <a:schemeClr val="lt1"/>
          </a:fontRef>
        </dgm:style>
      </dgm:prSet>
      <dgm:spPr>
        <a:solidFill>
          <a:srgbClr val="339966"/>
        </a:solidFill>
      </dgm:spPr>
      <dgm:t>
        <a:bodyPr/>
        <a:lstStyle/>
        <a:p>
          <a:r>
            <a:rPr lang="en-US" sz="1200" b="1" dirty="0">
              <a:solidFill>
                <a:schemeClr val="bg1"/>
              </a:solidFill>
            </a:rPr>
            <a:t>health promotion and chronic disease prevention </a:t>
          </a:r>
          <a:endParaRPr lang="hu-HU" sz="1200" b="1" dirty="0">
            <a:solidFill>
              <a:schemeClr val="bg1"/>
            </a:solidFill>
          </a:endParaRPr>
        </a:p>
      </dgm:t>
    </dgm:pt>
    <dgm:pt modelId="{F20DC029-643F-4562-8BEF-934575FEB6EC}" type="parTrans" cxnId="{04E8E05F-0062-4FEB-8C17-E52040C2C307}">
      <dgm:prSet/>
      <dgm:spPr>
        <a:ln>
          <a:solidFill>
            <a:schemeClr val="bg1">
              <a:lumMod val="50000"/>
            </a:schemeClr>
          </a:solidFill>
        </a:ln>
      </dgm:spPr>
      <dgm:t>
        <a:bodyPr/>
        <a:lstStyle/>
        <a:p>
          <a:endParaRPr lang="hu-HU"/>
        </a:p>
      </dgm:t>
    </dgm:pt>
    <dgm:pt modelId="{BA930BCE-B0DA-4CB9-B178-0FF2BD51BDBE}" type="sibTrans" cxnId="{04E8E05F-0062-4FEB-8C17-E52040C2C307}">
      <dgm:prSet/>
      <dgm:spPr/>
      <dgm:t>
        <a:bodyPr/>
        <a:lstStyle/>
        <a:p>
          <a:endParaRPr lang="hu-HU"/>
        </a:p>
      </dgm:t>
    </dgm:pt>
    <dgm:pt modelId="{0832CFB2-D4B7-4DC4-8B2F-3FCF5BFF2DB0}" type="pres">
      <dgm:prSet presAssocID="{102A7F08-0C19-4938-96D1-251F3BB69064}" presName="Name0" presStyleCnt="0">
        <dgm:presLayoutVars>
          <dgm:chMax val="1"/>
          <dgm:chPref val="1"/>
          <dgm:dir/>
          <dgm:animOne val="branch"/>
          <dgm:animLvl val="lvl"/>
        </dgm:presLayoutVars>
      </dgm:prSet>
      <dgm:spPr/>
      <dgm:t>
        <a:bodyPr/>
        <a:lstStyle/>
        <a:p>
          <a:endParaRPr lang="en-US"/>
        </a:p>
      </dgm:t>
    </dgm:pt>
    <dgm:pt modelId="{049364AB-5EDE-4AAC-B144-804C193CF637}" type="pres">
      <dgm:prSet presAssocID="{E9110213-153B-4E3C-B249-043F5553B973}" presName="singleCycle" presStyleCnt="0"/>
      <dgm:spPr/>
    </dgm:pt>
    <dgm:pt modelId="{567550CB-927C-4BEA-9A0E-4D0B2E1D5C3F}" type="pres">
      <dgm:prSet presAssocID="{E9110213-153B-4E3C-B249-043F5553B973}" presName="singleCenter" presStyleLbl="node1" presStyleIdx="0" presStyleCnt="4" custScaleX="437566" custScaleY="65805" custLinFactNeighborX="1495" custLinFactNeighborY="-22628">
        <dgm:presLayoutVars>
          <dgm:chMax val="7"/>
          <dgm:chPref val="7"/>
        </dgm:presLayoutVars>
      </dgm:prSet>
      <dgm:spPr/>
      <dgm:t>
        <a:bodyPr/>
        <a:lstStyle/>
        <a:p>
          <a:endParaRPr lang="en-US"/>
        </a:p>
      </dgm:t>
    </dgm:pt>
    <dgm:pt modelId="{995C20D7-C699-4D05-9971-EB2B743E57F9}" type="pres">
      <dgm:prSet presAssocID="{6B81E766-43F8-4B4D-BF2F-0E83EDDDE840}" presName="Name56" presStyleLbl="parChTrans1D2" presStyleIdx="0" presStyleCnt="3"/>
      <dgm:spPr/>
      <dgm:t>
        <a:bodyPr/>
        <a:lstStyle/>
        <a:p>
          <a:endParaRPr lang="en-US"/>
        </a:p>
      </dgm:t>
    </dgm:pt>
    <dgm:pt modelId="{556106E8-0656-4116-A9CF-44F159141360}" type="pres">
      <dgm:prSet presAssocID="{75D11CD9-78A2-4608-8317-E72BD4740C2A}" presName="text0" presStyleLbl="node1" presStyleIdx="1" presStyleCnt="4" custScaleX="428841" custScaleY="71456">
        <dgm:presLayoutVars>
          <dgm:bulletEnabled val="1"/>
        </dgm:presLayoutVars>
      </dgm:prSet>
      <dgm:spPr/>
      <dgm:t>
        <a:bodyPr/>
        <a:lstStyle/>
        <a:p>
          <a:endParaRPr lang="en-US"/>
        </a:p>
      </dgm:t>
    </dgm:pt>
    <dgm:pt modelId="{1B1149F4-B329-4F3D-9630-F084CE8C3688}" type="pres">
      <dgm:prSet presAssocID="{82F09F2A-4426-434C-AE79-EDF491F4332E}" presName="Name56" presStyleLbl="parChTrans1D2" presStyleIdx="1" presStyleCnt="3"/>
      <dgm:spPr/>
      <dgm:t>
        <a:bodyPr/>
        <a:lstStyle/>
        <a:p>
          <a:endParaRPr lang="en-US"/>
        </a:p>
      </dgm:t>
    </dgm:pt>
    <dgm:pt modelId="{18155095-0BCE-4D6A-9CC9-10868AE62BED}" type="pres">
      <dgm:prSet presAssocID="{AF9BA219-C55A-489A-9764-D7424A8AA5AD}" presName="text0" presStyleLbl="node1" presStyleIdx="2" presStyleCnt="4" custScaleX="333342" custRadScaleRad="91718" custRadScaleInc="-17957">
        <dgm:presLayoutVars>
          <dgm:bulletEnabled val="1"/>
        </dgm:presLayoutVars>
      </dgm:prSet>
      <dgm:spPr/>
      <dgm:t>
        <a:bodyPr/>
        <a:lstStyle/>
        <a:p>
          <a:endParaRPr lang="en-US"/>
        </a:p>
      </dgm:t>
    </dgm:pt>
    <dgm:pt modelId="{F5B0475A-EB8C-40F1-8778-BE7D561124C4}" type="pres">
      <dgm:prSet presAssocID="{F20DC029-643F-4562-8BEF-934575FEB6EC}" presName="Name56" presStyleLbl="parChTrans1D2" presStyleIdx="2" presStyleCnt="3"/>
      <dgm:spPr/>
      <dgm:t>
        <a:bodyPr/>
        <a:lstStyle/>
        <a:p>
          <a:endParaRPr lang="en-US"/>
        </a:p>
      </dgm:t>
    </dgm:pt>
    <dgm:pt modelId="{74B13D57-A1F1-454F-9D0E-A769DE300D0A}" type="pres">
      <dgm:prSet presAssocID="{C9B92F73-471B-4F64-8316-8FD9C3652A85}" presName="text0" presStyleLbl="node1" presStyleIdx="3" presStyleCnt="4" custScaleX="327353" custRadScaleRad="90186" custRadScaleInc="16566">
        <dgm:presLayoutVars>
          <dgm:bulletEnabled val="1"/>
        </dgm:presLayoutVars>
      </dgm:prSet>
      <dgm:spPr/>
      <dgm:t>
        <a:bodyPr/>
        <a:lstStyle/>
        <a:p>
          <a:endParaRPr lang="en-US"/>
        </a:p>
      </dgm:t>
    </dgm:pt>
  </dgm:ptLst>
  <dgm:cxnLst>
    <dgm:cxn modelId="{348F08A5-407F-4F43-B660-DA313C1B5701}" srcId="{E9110213-153B-4E3C-B249-043F5553B973}" destId="{AF9BA219-C55A-489A-9764-D7424A8AA5AD}" srcOrd="1" destOrd="0" parTransId="{82F09F2A-4426-434C-AE79-EDF491F4332E}" sibTransId="{769A9B62-4B91-4CF8-A3AA-7F603AE271E2}"/>
    <dgm:cxn modelId="{07F1371C-AD11-4850-AC17-33053F3B9972}" type="presOf" srcId="{C9B92F73-471B-4F64-8316-8FD9C3652A85}" destId="{74B13D57-A1F1-454F-9D0E-A769DE300D0A}" srcOrd="0" destOrd="0" presId="urn:microsoft.com/office/officeart/2008/layout/RadialCluster"/>
    <dgm:cxn modelId="{8972945B-D2A6-452D-9BF5-C002327480DF}" srcId="{102A7F08-0C19-4938-96D1-251F3BB69064}" destId="{E9110213-153B-4E3C-B249-043F5553B973}" srcOrd="0" destOrd="0" parTransId="{36EE89B4-3A21-4149-AD08-A0AD7B7EA1E5}" sibTransId="{692FC16C-AC8D-4FD1-977F-3AE5CE8936E8}"/>
    <dgm:cxn modelId="{655AE646-4AA7-41C7-8A04-F93872F242CD}" type="presOf" srcId="{AF9BA219-C55A-489A-9764-D7424A8AA5AD}" destId="{18155095-0BCE-4D6A-9CC9-10868AE62BED}" srcOrd="0" destOrd="0" presId="urn:microsoft.com/office/officeart/2008/layout/RadialCluster"/>
    <dgm:cxn modelId="{FC84A3CB-6B5E-4913-AB0B-D3F54A353883}" type="presOf" srcId="{6B81E766-43F8-4B4D-BF2F-0E83EDDDE840}" destId="{995C20D7-C699-4D05-9971-EB2B743E57F9}" srcOrd="0" destOrd="0" presId="urn:microsoft.com/office/officeart/2008/layout/RadialCluster"/>
    <dgm:cxn modelId="{08246AC7-2BC0-45A5-952D-259F25F9DAA4}" type="presOf" srcId="{F20DC029-643F-4562-8BEF-934575FEB6EC}" destId="{F5B0475A-EB8C-40F1-8778-BE7D561124C4}" srcOrd="0" destOrd="0" presId="urn:microsoft.com/office/officeart/2008/layout/RadialCluster"/>
    <dgm:cxn modelId="{D637E703-C2DE-4153-B14C-49D1FCF24EBE}" type="presOf" srcId="{82F09F2A-4426-434C-AE79-EDF491F4332E}" destId="{1B1149F4-B329-4F3D-9630-F084CE8C3688}" srcOrd="0" destOrd="0" presId="urn:microsoft.com/office/officeart/2008/layout/RadialCluster"/>
    <dgm:cxn modelId="{04E8E05F-0062-4FEB-8C17-E52040C2C307}" srcId="{E9110213-153B-4E3C-B249-043F5553B973}" destId="{C9B92F73-471B-4F64-8316-8FD9C3652A85}" srcOrd="2" destOrd="0" parTransId="{F20DC029-643F-4562-8BEF-934575FEB6EC}" sibTransId="{BA930BCE-B0DA-4CB9-B178-0FF2BD51BDBE}"/>
    <dgm:cxn modelId="{B4A0C597-6CE7-486B-B09E-68E991EEF5E6}" srcId="{E9110213-153B-4E3C-B249-043F5553B973}" destId="{75D11CD9-78A2-4608-8317-E72BD4740C2A}" srcOrd="0" destOrd="0" parTransId="{6B81E766-43F8-4B4D-BF2F-0E83EDDDE840}" sibTransId="{A02A3B48-99AE-4BEB-B52E-C6F17679B4EA}"/>
    <dgm:cxn modelId="{22F0A10B-36BF-4086-85D5-03F7049F32CF}" type="presOf" srcId="{75D11CD9-78A2-4608-8317-E72BD4740C2A}" destId="{556106E8-0656-4116-A9CF-44F159141360}" srcOrd="0" destOrd="0" presId="urn:microsoft.com/office/officeart/2008/layout/RadialCluster"/>
    <dgm:cxn modelId="{23C91749-A60A-43F1-B745-392E2C5F1DEB}" type="presOf" srcId="{102A7F08-0C19-4938-96D1-251F3BB69064}" destId="{0832CFB2-D4B7-4DC4-8B2F-3FCF5BFF2DB0}" srcOrd="0" destOrd="0" presId="urn:microsoft.com/office/officeart/2008/layout/RadialCluster"/>
    <dgm:cxn modelId="{AE707DF2-5F50-4FE3-85D1-4387FBB64CB3}" type="presOf" srcId="{E9110213-153B-4E3C-B249-043F5553B973}" destId="{567550CB-927C-4BEA-9A0E-4D0B2E1D5C3F}" srcOrd="0" destOrd="0" presId="urn:microsoft.com/office/officeart/2008/layout/RadialCluster"/>
    <dgm:cxn modelId="{A8546054-C8DC-473A-940C-8D0343851676}" type="presParOf" srcId="{0832CFB2-D4B7-4DC4-8B2F-3FCF5BFF2DB0}" destId="{049364AB-5EDE-4AAC-B144-804C193CF637}" srcOrd="0" destOrd="0" presId="urn:microsoft.com/office/officeart/2008/layout/RadialCluster"/>
    <dgm:cxn modelId="{3E34C1A7-27BE-4ABF-AA02-05F460516506}" type="presParOf" srcId="{049364AB-5EDE-4AAC-B144-804C193CF637}" destId="{567550CB-927C-4BEA-9A0E-4D0B2E1D5C3F}" srcOrd="0" destOrd="0" presId="urn:microsoft.com/office/officeart/2008/layout/RadialCluster"/>
    <dgm:cxn modelId="{F23CBBB9-61C5-4788-B0DC-B7E22E6F5347}" type="presParOf" srcId="{049364AB-5EDE-4AAC-B144-804C193CF637}" destId="{995C20D7-C699-4D05-9971-EB2B743E57F9}" srcOrd="1" destOrd="0" presId="urn:microsoft.com/office/officeart/2008/layout/RadialCluster"/>
    <dgm:cxn modelId="{E29171C5-8BF1-4BB3-B3B3-7F836A1AD72E}" type="presParOf" srcId="{049364AB-5EDE-4AAC-B144-804C193CF637}" destId="{556106E8-0656-4116-A9CF-44F159141360}" srcOrd="2" destOrd="0" presId="urn:microsoft.com/office/officeart/2008/layout/RadialCluster"/>
    <dgm:cxn modelId="{E01FCFDE-CBE1-4685-9743-15D836C7513B}" type="presParOf" srcId="{049364AB-5EDE-4AAC-B144-804C193CF637}" destId="{1B1149F4-B329-4F3D-9630-F084CE8C3688}" srcOrd="3" destOrd="0" presId="urn:microsoft.com/office/officeart/2008/layout/RadialCluster"/>
    <dgm:cxn modelId="{2CC7C242-0F7A-4D76-B4F4-ED0812CB167F}" type="presParOf" srcId="{049364AB-5EDE-4AAC-B144-804C193CF637}" destId="{18155095-0BCE-4D6A-9CC9-10868AE62BED}" srcOrd="4" destOrd="0" presId="urn:microsoft.com/office/officeart/2008/layout/RadialCluster"/>
    <dgm:cxn modelId="{71ADC172-A091-425E-91D5-ABB30D48C414}" type="presParOf" srcId="{049364AB-5EDE-4AAC-B144-804C193CF637}" destId="{F5B0475A-EB8C-40F1-8778-BE7D561124C4}" srcOrd="5" destOrd="0" presId="urn:microsoft.com/office/officeart/2008/layout/RadialCluster"/>
    <dgm:cxn modelId="{5D21DCEA-126B-48E9-9916-39E1DF6CE323}" type="presParOf" srcId="{049364AB-5EDE-4AAC-B144-804C193CF637}" destId="{74B13D57-A1F1-454F-9D0E-A769DE300D0A}"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4F90E-EF71-4400-B2C4-7A818561A2C7}" type="doc">
      <dgm:prSet loTypeId="urn:microsoft.com/office/officeart/2005/8/layout/process1" loCatId="process" qsTypeId="urn:microsoft.com/office/officeart/2005/8/quickstyle/simple1" qsCatId="simple" csTypeId="urn:microsoft.com/office/officeart/2005/8/colors/accent1_2" csCatId="accent1" phldr="1"/>
      <dgm:spPr/>
    </dgm:pt>
    <dgm:pt modelId="{28A87A32-5A0D-4B62-82D1-78CD5A5B42F1}">
      <dgm:prSet phldrT="[Szöveg]" custT="1">
        <dgm:style>
          <a:lnRef idx="1">
            <a:schemeClr val="accent4"/>
          </a:lnRef>
          <a:fillRef idx="2">
            <a:schemeClr val="accent4"/>
          </a:fillRef>
          <a:effectRef idx="1">
            <a:schemeClr val="accent4"/>
          </a:effectRef>
          <a:fontRef idx="minor">
            <a:schemeClr val="dk1"/>
          </a:fontRef>
        </dgm:style>
      </dgm:prSet>
      <dgm:spPr>
        <a:solidFill>
          <a:schemeClr val="bg1">
            <a:lumMod val="95000"/>
          </a:schemeClr>
        </a:solidFill>
        <a:ln>
          <a:noFill/>
        </a:ln>
        <a:effectLst>
          <a:glow rad="101600">
            <a:schemeClr val="accent3">
              <a:lumMod val="20000"/>
              <a:lumOff val="80000"/>
              <a:alpha val="6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300" b="1" cap="all" baseline="0" dirty="0">
              <a:solidFill>
                <a:schemeClr val="accent3">
                  <a:lumMod val="75000"/>
                </a:schemeClr>
              </a:solidFill>
            </a:rPr>
            <a:t>health promotion </a:t>
          </a:r>
          <a:r>
            <a:rPr lang="en-US" sz="1300" cap="all" baseline="0" dirty="0">
              <a:solidFill>
                <a:schemeClr val="accent3">
                  <a:lumMod val="75000"/>
                </a:schemeClr>
              </a:solidFill>
            </a:rPr>
            <a:t>and </a:t>
          </a:r>
          <a:r>
            <a:rPr lang="en-US" sz="1300" b="1" cap="all" baseline="0" dirty="0">
              <a:solidFill>
                <a:schemeClr val="accent3">
                  <a:lumMod val="75000"/>
                </a:schemeClr>
              </a:solidFill>
            </a:rPr>
            <a:t>primary prevention</a:t>
          </a:r>
          <a:r>
            <a:rPr lang="en-US" sz="1300" cap="all" baseline="0" dirty="0">
              <a:solidFill>
                <a:schemeClr val="accent3">
                  <a:lumMod val="75000"/>
                </a:schemeClr>
              </a:solidFill>
            </a:rPr>
            <a:t> as a way to reduce the burden of chronic diseases</a:t>
          </a:r>
          <a:endParaRPr lang="hu-HU" sz="1300" cap="all" baseline="0" dirty="0">
            <a:solidFill>
              <a:schemeClr val="accent3">
                <a:lumMod val="75000"/>
              </a:schemeClr>
            </a:solidFill>
          </a:endParaRPr>
        </a:p>
      </dgm:t>
    </dgm:pt>
    <dgm:pt modelId="{330D4572-DC80-4951-B094-4C7308429F3C}" type="parTrans" cxnId="{3AFE6CBD-92BE-4AC0-AF28-32F58A9629F4}">
      <dgm:prSet/>
      <dgm:spPr/>
      <dgm:t>
        <a:bodyPr/>
        <a:lstStyle/>
        <a:p>
          <a:endParaRPr lang="hu-HU"/>
        </a:p>
      </dgm:t>
    </dgm:pt>
    <dgm:pt modelId="{5DA3D272-6CF9-4A51-A5E4-CDD61E7AF438}" type="sibTrans" cxnId="{3AFE6CBD-92BE-4AC0-AF28-32F58A9629F4}">
      <dgm:prSet/>
      <dgm:spPr>
        <a:solidFill>
          <a:schemeClr val="accent4"/>
        </a:solidFill>
        <a:effectLst>
          <a:outerShdw blurRad="50800" dist="38100" dir="2700000" algn="tl" rotWithShape="0">
            <a:prstClr val="black">
              <a:alpha val="40000"/>
            </a:prstClr>
          </a:outerShdw>
        </a:effectLst>
      </dgm:spPr>
      <dgm:t>
        <a:bodyPr/>
        <a:lstStyle/>
        <a:p>
          <a:endParaRPr lang="hu-HU"/>
        </a:p>
      </dgm:t>
    </dgm:pt>
    <dgm:pt modelId="{CD5D80A6-AF3B-4B61-AA8D-8497A24C187E}">
      <dgm:prSet phldrT="[Szöveg]" custT="1">
        <dgm:style>
          <a:lnRef idx="1">
            <a:schemeClr val="accent4"/>
          </a:lnRef>
          <a:fillRef idx="2">
            <a:schemeClr val="accent4"/>
          </a:fillRef>
          <a:effectRef idx="1">
            <a:schemeClr val="accent4"/>
          </a:effectRef>
          <a:fontRef idx="minor">
            <a:schemeClr val="dk1"/>
          </a:fontRef>
        </dgm:style>
      </dgm:prSet>
      <dgm:spPr>
        <a:solidFill>
          <a:schemeClr val="accent6">
            <a:lumMod val="20000"/>
            <a:lumOff val="80000"/>
          </a:schemeClr>
        </a:solidFill>
        <a:ln>
          <a:noFill/>
        </a:ln>
        <a:effectLst>
          <a:glow rad="101600">
            <a:schemeClr val="accent3">
              <a:lumMod val="20000"/>
              <a:lumOff val="80000"/>
              <a:alpha val="6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300" b="1" cap="all" baseline="0" dirty="0">
              <a:solidFill>
                <a:schemeClr val="accent3">
                  <a:lumMod val="75000"/>
                </a:schemeClr>
              </a:solidFill>
            </a:rPr>
            <a:t>patient empowerment</a:t>
          </a:r>
          <a:endParaRPr lang="hu-HU" sz="1300" b="1" cap="all" baseline="0" dirty="0">
            <a:solidFill>
              <a:schemeClr val="accent3">
                <a:lumMod val="75000"/>
              </a:schemeClr>
            </a:solidFill>
          </a:endParaRPr>
        </a:p>
      </dgm:t>
    </dgm:pt>
    <dgm:pt modelId="{5FDE6BB1-EFF9-4C67-8D0B-28E02C4AB2D3}" type="parTrans" cxnId="{AFAF5A99-A77E-4295-A578-A75A12B7CBD9}">
      <dgm:prSet/>
      <dgm:spPr/>
      <dgm:t>
        <a:bodyPr/>
        <a:lstStyle/>
        <a:p>
          <a:endParaRPr lang="hu-HU"/>
        </a:p>
      </dgm:t>
    </dgm:pt>
    <dgm:pt modelId="{ACE37E25-9424-41BD-8A57-D8E6DACE5ADD}" type="sibTrans" cxnId="{AFAF5A99-A77E-4295-A578-A75A12B7CBD9}">
      <dgm:prSet/>
      <dgm:spPr>
        <a:solidFill>
          <a:schemeClr val="accent4"/>
        </a:solidFill>
        <a:effectLst>
          <a:outerShdw blurRad="50800" dist="38100" dir="2700000" algn="tl" rotWithShape="0">
            <a:prstClr val="black">
              <a:alpha val="40000"/>
            </a:prstClr>
          </a:outerShdw>
        </a:effectLst>
      </dgm:spPr>
      <dgm:t>
        <a:bodyPr/>
        <a:lstStyle/>
        <a:p>
          <a:endParaRPr lang="hu-HU"/>
        </a:p>
      </dgm:t>
    </dgm:pt>
    <dgm:pt modelId="{4C0CBBD3-3AD3-4E53-87D1-4757D1A05B6C}">
      <dgm:prSet phldrT="[Szöveg]"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noFill/>
        </a:ln>
        <a:effectLst>
          <a:glow rad="101600">
            <a:schemeClr val="accent3">
              <a:lumMod val="20000"/>
              <a:lumOff val="80000"/>
              <a:alpha val="6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hu-HU" sz="1300" b="1" cap="all" baseline="0" dirty="0">
              <a:solidFill>
                <a:schemeClr val="accent3">
                  <a:lumMod val="75000"/>
                </a:schemeClr>
              </a:solidFill>
            </a:rPr>
            <a:t>Considering functional decline of the body </a:t>
          </a:r>
          <a:r>
            <a:rPr lang="en-US" sz="1300" b="1" cap="all" baseline="0" dirty="0">
              <a:solidFill>
                <a:schemeClr val="accent3">
                  <a:lumMod val="75000"/>
                </a:schemeClr>
              </a:solidFill>
            </a:rPr>
            <a:t>and A </a:t>
          </a:r>
          <a:r>
            <a:rPr lang="hu-HU" sz="1300" b="1" cap="all" baseline="0" dirty="0" err="1">
              <a:solidFill>
                <a:schemeClr val="accent3">
                  <a:lumMod val="75000"/>
                </a:schemeClr>
              </a:solidFill>
            </a:rPr>
            <a:t>low</a:t>
          </a:r>
          <a:r>
            <a:rPr lang="hu-HU" sz="1300" b="1" cap="all" baseline="0" dirty="0">
              <a:solidFill>
                <a:schemeClr val="accent3">
                  <a:lumMod val="75000"/>
                </a:schemeClr>
              </a:solidFill>
            </a:rPr>
            <a:t> </a:t>
          </a:r>
          <a:r>
            <a:rPr lang="en-US" sz="1300" b="1" cap="all" baseline="0" dirty="0">
              <a:solidFill>
                <a:schemeClr val="accent3">
                  <a:lumMod val="75000"/>
                </a:schemeClr>
              </a:solidFill>
            </a:rPr>
            <a:t>quality of life </a:t>
          </a:r>
          <a:r>
            <a:rPr lang="en-US" sz="1300" cap="all" baseline="0" dirty="0">
              <a:solidFill>
                <a:schemeClr val="accent3">
                  <a:lumMod val="75000"/>
                </a:schemeClr>
              </a:solidFill>
            </a:rPr>
            <a:t>as the main consequences of chronic diseases</a:t>
          </a:r>
          <a:endParaRPr lang="hu-HU" sz="1300" cap="all" baseline="0" dirty="0">
            <a:solidFill>
              <a:schemeClr val="accent3">
                <a:lumMod val="75000"/>
              </a:schemeClr>
            </a:solidFill>
          </a:endParaRPr>
        </a:p>
      </dgm:t>
    </dgm:pt>
    <dgm:pt modelId="{BD7F1A7B-7470-4569-AF74-75D6582FD1E3}" type="parTrans" cxnId="{AEA63982-8E65-4E29-BE10-340A36E6304B}">
      <dgm:prSet/>
      <dgm:spPr/>
      <dgm:t>
        <a:bodyPr/>
        <a:lstStyle/>
        <a:p>
          <a:endParaRPr lang="hu-HU"/>
        </a:p>
      </dgm:t>
    </dgm:pt>
    <dgm:pt modelId="{04078DC3-656C-4959-8CA7-8F4B169B727C}" type="sibTrans" cxnId="{AEA63982-8E65-4E29-BE10-340A36E6304B}">
      <dgm:prSet/>
      <dgm:spPr>
        <a:solidFill>
          <a:schemeClr val="accent4"/>
        </a:solidFill>
        <a:effectLst>
          <a:outerShdw blurRad="50800" dist="38100" dir="2700000" algn="tl" rotWithShape="0">
            <a:prstClr val="black">
              <a:alpha val="40000"/>
            </a:prstClr>
          </a:outerShdw>
        </a:effectLst>
      </dgm:spPr>
      <dgm:t>
        <a:bodyPr/>
        <a:lstStyle/>
        <a:p>
          <a:endParaRPr lang="hu-HU"/>
        </a:p>
      </dgm:t>
    </dgm:pt>
    <dgm:pt modelId="{9D13E594-D645-445D-8B13-C16C8147B29C}">
      <dgm:prSet phldrT="[Szöveg]" custT="1">
        <dgm:style>
          <a:lnRef idx="1">
            <a:schemeClr val="accent4"/>
          </a:lnRef>
          <a:fillRef idx="2">
            <a:schemeClr val="accent4"/>
          </a:fillRef>
          <a:effectRef idx="1">
            <a:schemeClr val="accent4"/>
          </a:effectRef>
          <a:fontRef idx="minor">
            <a:schemeClr val="dk1"/>
          </a:fontRef>
        </dgm:style>
      </dgm:prSet>
      <dgm:spPr>
        <a:solidFill>
          <a:schemeClr val="accent1">
            <a:lumMod val="20000"/>
            <a:lumOff val="80000"/>
          </a:schemeClr>
        </a:solidFill>
        <a:ln>
          <a:noFill/>
        </a:ln>
        <a:effectLst>
          <a:glow rad="101600">
            <a:schemeClr val="accent3">
              <a:lumMod val="20000"/>
              <a:lumOff val="80000"/>
              <a:alpha val="6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hu-HU" sz="1300" b="0" cap="all" baseline="0" dirty="0"/>
        </a:p>
        <a:p>
          <a:pPr algn="ctr"/>
          <a:r>
            <a:rPr lang="en-US" sz="1300" b="1" cap="all" baseline="0" dirty="0">
              <a:solidFill>
                <a:schemeClr val="accent3">
                  <a:lumMod val="75000"/>
                </a:schemeClr>
              </a:solidFill>
            </a:rPr>
            <a:t>making health systems sustainable and responsive to the ageing</a:t>
          </a:r>
          <a:r>
            <a:rPr lang="en-US" sz="1300" b="0" cap="all" baseline="0" dirty="0">
              <a:solidFill>
                <a:schemeClr val="accent3">
                  <a:lumMod val="75000"/>
                </a:schemeClr>
              </a:solidFill>
            </a:rPr>
            <a:t> of our populations</a:t>
          </a:r>
          <a:endParaRPr lang="hu-HU" sz="1300" b="1" cap="all" baseline="0" dirty="0">
            <a:solidFill>
              <a:schemeClr val="accent3">
                <a:lumMod val="75000"/>
              </a:schemeClr>
            </a:solidFill>
          </a:endParaRPr>
        </a:p>
        <a:p>
          <a:pPr algn="ctr"/>
          <a:endParaRPr lang="hu-HU" sz="1300" b="1" cap="all" baseline="0" dirty="0">
            <a:solidFill>
              <a:schemeClr val="accent3">
                <a:lumMod val="75000"/>
              </a:schemeClr>
            </a:solidFill>
          </a:endParaRPr>
        </a:p>
      </dgm:t>
    </dgm:pt>
    <dgm:pt modelId="{B7B02006-FAAD-4D76-94EA-BBB5002A2B03}" type="parTrans" cxnId="{0B29DECE-8E3B-4612-A507-60A27D22C290}">
      <dgm:prSet/>
      <dgm:spPr/>
      <dgm:t>
        <a:bodyPr/>
        <a:lstStyle/>
        <a:p>
          <a:endParaRPr lang="hu-HU"/>
        </a:p>
      </dgm:t>
    </dgm:pt>
    <dgm:pt modelId="{FA664AF6-6C95-4C12-A640-973C7AAFCA53}" type="sibTrans" cxnId="{0B29DECE-8E3B-4612-A507-60A27D22C290}">
      <dgm:prSet/>
      <dgm:spPr/>
      <dgm:t>
        <a:bodyPr/>
        <a:lstStyle/>
        <a:p>
          <a:endParaRPr lang="hu-HU"/>
        </a:p>
      </dgm:t>
    </dgm:pt>
    <dgm:pt modelId="{00426173-20E8-4C81-9B9B-284962CCC170}" type="pres">
      <dgm:prSet presAssocID="{9344F90E-EF71-4400-B2C4-7A818561A2C7}" presName="Name0" presStyleCnt="0">
        <dgm:presLayoutVars>
          <dgm:dir/>
          <dgm:resizeHandles val="exact"/>
        </dgm:presLayoutVars>
      </dgm:prSet>
      <dgm:spPr/>
    </dgm:pt>
    <dgm:pt modelId="{170B35B5-811F-4E1E-BF87-429735F48AEB}" type="pres">
      <dgm:prSet presAssocID="{28A87A32-5A0D-4B62-82D1-78CD5A5B42F1}" presName="node" presStyleLbl="node1" presStyleIdx="0" presStyleCnt="4">
        <dgm:presLayoutVars>
          <dgm:bulletEnabled val="1"/>
        </dgm:presLayoutVars>
      </dgm:prSet>
      <dgm:spPr/>
      <dgm:t>
        <a:bodyPr/>
        <a:lstStyle/>
        <a:p>
          <a:endParaRPr lang="en-US"/>
        </a:p>
      </dgm:t>
    </dgm:pt>
    <dgm:pt modelId="{C5063BC2-9DDB-4E5D-807A-521985E638B4}" type="pres">
      <dgm:prSet presAssocID="{5DA3D272-6CF9-4A51-A5E4-CDD61E7AF438}" presName="sibTrans" presStyleLbl="sibTrans2D1" presStyleIdx="0" presStyleCnt="3"/>
      <dgm:spPr/>
      <dgm:t>
        <a:bodyPr/>
        <a:lstStyle/>
        <a:p>
          <a:endParaRPr lang="en-US"/>
        </a:p>
      </dgm:t>
    </dgm:pt>
    <dgm:pt modelId="{937A57C5-8DA1-4B48-BDB6-031A51DA7733}" type="pres">
      <dgm:prSet presAssocID="{5DA3D272-6CF9-4A51-A5E4-CDD61E7AF438}" presName="connectorText" presStyleLbl="sibTrans2D1" presStyleIdx="0" presStyleCnt="3"/>
      <dgm:spPr/>
      <dgm:t>
        <a:bodyPr/>
        <a:lstStyle/>
        <a:p>
          <a:endParaRPr lang="en-US"/>
        </a:p>
      </dgm:t>
    </dgm:pt>
    <dgm:pt modelId="{708ABFFC-2BCE-4579-A005-670F469E93DB}" type="pres">
      <dgm:prSet presAssocID="{CD5D80A6-AF3B-4B61-AA8D-8497A24C187E}" presName="node" presStyleLbl="node1" presStyleIdx="1" presStyleCnt="4" custScaleX="97384">
        <dgm:presLayoutVars>
          <dgm:bulletEnabled val="1"/>
        </dgm:presLayoutVars>
      </dgm:prSet>
      <dgm:spPr/>
      <dgm:t>
        <a:bodyPr/>
        <a:lstStyle/>
        <a:p>
          <a:endParaRPr lang="en-US"/>
        </a:p>
      </dgm:t>
    </dgm:pt>
    <dgm:pt modelId="{33FF4BF9-127C-4D60-BC88-6D1C3119F1C6}" type="pres">
      <dgm:prSet presAssocID="{ACE37E25-9424-41BD-8A57-D8E6DACE5ADD}" presName="sibTrans" presStyleLbl="sibTrans2D1" presStyleIdx="1" presStyleCnt="3"/>
      <dgm:spPr/>
      <dgm:t>
        <a:bodyPr/>
        <a:lstStyle/>
        <a:p>
          <a:endParaRPr lang="en-US"/>
        </a:p>
      </dgm:t>
    </dgm:pt>
    <dgm:pt modelId="{D06BD5AA-9C81-4BBC-BA62-052D67AF934D}" type="pres">
      <dgm:prSet presAssocID="{ACE37E25-9424-41BD-8A57-D8E6DACE5ADD}" presName="connectorText" presStyleLbl="sibTrans2D1" presStyleIdx="1" presStyleCnt="3"/>
      <dgm:spPr/>
      <dgm:t>
        <a:bodyPr/>
        <a:lstStyle/>
        <a:p>
          <a:endParaRPr lang="en-US"/>
        </a:p>
      </dgm:t>
    </dgm:pt>
    <dgm:pt modelId="{4D9D56DF-4979-49A5-9CF6-94AAB6B7666A}" type="pres">
      <dgm:prSet presAssocID="{4C0CBBD3-3AD3-4E53-87D1-4757D1A05B6C}" presName="node" presStyleLbl="node1" presStyleIdx="2" presStyleCnt="4">
        <dgm:presLayoutVars>
          <dgm:bulletEnabled val="1"/>
        </dgm:presLayoutVars>
      </dgm:prSet>
      <dgm:spPr/>
      <dgm:t>
        <a:bodyPr/>
        <a:lstStyle/>
        <a:p>
          <a:endParaRPr lang="en-US"/>
        </a:p>
      </dgm:t>
    </dgm:pt>
    <dgm:pt modelId="{E8396A4C-679F-46F1-9A8B-5A3E91F0FD17}" type="pres">
      <dgm:prSet presAssocID="{04078DC3-656C-4959-8CA7-8F4B169B727C}" presName="sibTrans" presStyleLbl="sibTrans2D1" presStyleIdx="2" presStyleCnt="3"/>
      <dgm:spPr/>
      <dgm:t>
        <a:bodyPr/>
        <a:lstStyle/>
        <a:p>
          <a:endParaRPr lang="en-US"/>
        </a:p>
      </dgm:t>
    </dgm:pt>
    <dgm:pt modelId="{AA38BF46-A76E-4383-9334-74F550EFD8CD}" type="pres">
      <dgm:prSet presAssocID="{04078DC3-656C-4959-8CA7-8F4B169B727C}" presName="connectorText" presStyleLbl="sibTrans2D1" presStyleIdx="2" presStyleCnt="3"/>
      <dgm:spPr/>
      <dgm:t>
        <a:bodyPr/>
        <a:lstStyle/>
        <a:p>
          <a:endParaRPr lang="en-US"/>
        </a:p>
      </dgm:t>
    </dgm:pt>
    <dgm:pt modelId="{2063609D-F9FD-4D89-9240-550F983BD179}" type="pres">
      <dgm:prSet presAssocID="{9D13E594-D645-445D-8B13-C16C8147B29C}" presName="node" presStyleLbl="node1" presStyleIdx="3" presStyleCnt="4">
        <dgm:presLayoutVars>
          <dgm:bulletEnabled val="1"/>
        </dgm:presLayoutVars>
      </dgm:prSet>
      <dgm:spPr/>
      <dgm:t>
        <a:bodyPr/>
        <a:lstStyle/>
        <a:p>
          <a:endParaRPr lang="en-US"/>
        </a:p>
      </dgm:t>
    </dgm:pt>
  </dgm:ptLst>
  <dgm:cxnLst>
    <dgm:cxn modelId="{AFAF5A99-A77E-4295-A578-A75A12B7CBD9}" srcId="{9344F90E-EF71-4400-B2C4-7A818561A2C7}" destId="{CD5D80A6-AF3B-4B61-AA8D-8497A24C187E}" srcOrd="1" destOrd="0" parTransId="{5FDE6BB1-EFF9-4C67-8D0B-28E02C4AB2D3}" sibTransId="{ACE37E25-9424-41BD-8A57-D8E6DACE5ADD}"/>
    <dgm:cxn modelId="{EBBD5B16-41EE-4042-B8C9-0AA0C3464378}" type="presOf" srcId="{04078DC3-656C-4959-8CA7-8F4B169B727C}" destId="{E8396A4C-679F-46F1-9A8B-5A3E91F0FD17}" srcOrd="0" destOrd="0" presId="urn:microsoft.com/office/officeart/2005/8/layout/process1"/>
    <dgm:cxn modelId="{4537C52C-BEC9-44E4-B030-C54DF10807B5}" type="presOf" srcId="{5DA3D272-6CF9-4A51-A5E4-CDD61E7AF438}" destId="{937A57C5-8DA1-4B48-BDB6-031A51DA7733}" srcOrd="1" destOrd="0" presId="urn:microsoft.com/office/officeart/2005/8/layout/process1"/>
    <dgm:cxn modelId="{CACFE029-89BE-4CB8-B5EA-769B508E36AF}" type="presOf" srcId="{ACE37E25-9424-41BD-8A57-D8E6DACE5ADD}" destId="{33FF4BF9-127C-4D60-BC88-6D1C3119F1C6}" srcOrd="0" destOrd="0" presId="urn:microsoft.com/office/officeart/2005/8/layout/process1"/>
    <dgm:cxn modelId="{3AFE6CBD-92BE-4AC0-AF28-32F58A9629F4}" srcId="{9344F90E-EF71-4400-B2C4-7A818561A2C7}" destId="{28A87A32-5A0D-4B62-82D1-78CD5A5B42F1}" srcOrd="0" destOrd="0" parTransId="{330D4572-DC80-4951-B094-4C7308429F3C}" sibTransId="{5DA3D272-6CF9-4A51-A5E4-CDD61E7AF438}"/>
    <dgm:cxn modelId="{B50D10EA-0A55-49B3-BC1D-767CAD8A0563}" type="presOf" srcId="{9344F90E-EF71-4400-B2C4-7A818561A2C7}" destId="{00426173-20E8-4C81-9B9B-284962CCC170}" srcOrd="0" destOrd="0" presId="urn:microsoft.com/office/officeart/2005/8/layout/process1"/>
    <dgm:cxn modelId="{0B29DECE-8E3B-4612-A507-60A27D22C290}" srcId="{9344F90E-EF71-4400-B2C4-7A818561A2C7}" destId="{9D13E594-D645-445D-8B13-C16C8147B29C}" srcOrd="3" destOrd="0" parTransId="{B7B02006-FAAD-4D76-94EA-BBB5002A2B03}" sibTransId="{FA664AF6-6C95-4C12-A640-973C7AAFCA53}"/>
    <dgm:cxn modelId="{E4B8B502-1CCA-41CE-A901-DCE9D689AB62}" type="presOf" srcId="{5DA3D272-6CF9-4A51-A5E4-CDD61E7AF438}" destId="{C5063BC2-9DDB-4E5D-807A-521985E638B4}" srcOrd="0" destOrd="0" presId="urn:microsoft.com/office/officeart/2005/8/layout/process1"/>
    <dgm:cxn modelId="{7B0711E7-4ECD-4C5C-818E-E9A9BF8A9F22}" type="presOf" srcId="{28A87A32-5A0D-4B62-82D1-78CD5A5B42F1}" destId="{170B35B5-811F-4E1E-BF87-429735F48AEB}" srcOrd="0" destOrd="0" presId="urn:microsoft.com/office/officeart/2005/8/layout/process1"/>
    <dgm:cxn modelId="{59B0C952-5515-42E3-A1C6-D4199C9F0958}" type="presOf" srcId="{4C0CBBD3-3AD3-4E53-87D1-4757D1A05B6C}" destId="{4D9D56DF-4979-49A5-9CF6-94AAB6B7666A}" srcOrd="0" destOrd="0" presId="urn:microsoft.com/office/officeart/2005/8/layout/process1"/>
    <dgm:cxn modelId="{DC20A1FD-5BDC-4917-B579-89AEFEF2F586}" type="presOf" srcId="{04078DC3-656C-4959-8CA7-8F4B169B727C}" destId="{AA38BF46-A76E-4383-9334-74F550EFD8CD}" srcOrd="1" destOrd="0" presId="urn:microsoft.com/office/officeart/2005/8/layout/process1"/>
    <dgm:cxn modelId="{AEA63982-8E65-4E29-BE10-340A36E6304B}" srcId="{9344F90E-EF71-4400-B2C4-7A818561A2C7}" destId="{4C0CBBD3-3AD3-4E53-87D1-4757D1A05B6C}" srcOrd="2" destOrd="0" parTransId="{BD7F1A7B-7470-4569-AF74-75D6582FD1E3}" sibTransId="{04078DC3-656C-4959-8CA7-8F4B169B727C}"/>
    <dgm:cxn modelId="{D323337C-F538-4BE8-AD75-DBD50DD3000B}" type="presOf" srcId="{9D13E594-D645-445D-8B13-C16C8147B29C}" destId="{2063609D-F9FD-4D89-9240-550F983BD179}" srcOrd="0" destOrd="0" presId="urn:microsoft.com/office/officeart/2005/8/layout/process1"/>
    <dgm:cxn modelId="{D4C00C75-34C4-497B-849A-5984B3A91CF9}" type="presOf" srcId="{CD5D80A6-AF3B-4B61-AA8D-8497A24C187E}" destId="{708ABFFC-2BCE-4579-A005-670F469E93DB}" srcOrd="0" destOrd="0" presId="urn:microsoft.com/office/officeart/2005/8/layout/process1"/>
    <dgm:cxn modelId="{117B8728-941D-496B-9CA4-5BB0D6AE34D4}" type="presOf" srcId="{ACE37E25-9424-41BD-8A57-D8E6DACE5ADD}" destId="{D06BD5AA-9C81-4BBC-BA62-052D67AF934D}" srcOrd="1" destOrd="0" presId="urn:microsoft.com/office/officeart/2005/8/layout/process1"/>
    <dgm:cxn modelId="{6D97C097-1C5D-4249-A464-1AC7DA02FBAE}" type="presParOf" srcId="{00426173-20E8-4C81-9B9B-284962CCC170}" destId="{170B35B5-811F-4E1E-BF87-429735F48AEB}" srcOrd="0" destOrd="0" presId="urn:microsoft.com/office/officeart/2005/8/layout/process1"/>
    <dgm:cxn modelId="{14DE6E63-93A0-4607-8301-0ED9D4E12B00}" type="presParOf" srcId="{00426173-20E8-4C81-9B9B-284962CCC170}" destId="{C5063BC2-9DDB-4E5D-807A-521985E638B4}" srcOrd="1" destOrd="0" presId="urn:microsoft.com/office/officeart/2005/8/layout/process1"/>
    <dgm:cxn modelId="{887A5EB0-7D03-4E4D-8B64-C76C1DAC7584}" type="presParOf" srcId="{C5063BC2-9DDB-4E5D-807A-521985E638B4}" destId="{937A57C5-8DA1-4B48-BDB6-031A51DA7733}" srcOrd="0" destOrd="0" presId="urn:microsoft.com/office/officeart/2005/8/layout/process1"/>
    <dgm:cxn modelId="{CF27B359-70B5-460C-AB45-D6793EEC8E47}" type="presParOf" srcId="{00426173-20E8-4C81-9B9B-284962CCC170}" destId="{708ABFFC-2BCE-4579-A005-670F469E93DB}" srcOrd="2" destOrd="0" presId="urn:microsoft.com/office/officeart/2005/8/layout/process1"/>
    <dgm:cxn modelId="{AEC33F3B-4FDD-40EA-86D4-F3B6ADE9FB6E}" type="presParOf" srcId="{00426173-20E8-4C81-9B9B-284962CCC170}" destId="{33FF4BF9-127C-4D60-BC88-6D1C3119F1C6}" srcOrd="3" destOrd="0" presId="urn:microsoft.com/office/officeart/2005/8/layout/process1"/>
    <dgm:cxn modelId="{0385A7C5-F635-4E15-9EC9-AE0409AD0E88}" type="presParOf" srcId="{33FF4BF9-127C-4D60-BC88-6D1C3119F1C6}" destId="{D06BD5AA-9C81-4BBC-BA62-052D67AF934D}" srcOrd="0" destOrd="0" presId="urn:microsoft.com/office/officeart/2005/8/layout/process1"/>
    <dgm:cxn modelId="{5D4BD2A3-41E5-4CA4-A19B-DB611246943B}" type="presParOf" srcId="{00426173-20E8-4C81-9B9B-284962CCC170}" destId="{4D9D56DF-4979-49A5-9CF6-94AAB6B7666A}" srcOrd="4" destOrd="0" presId="urn:microsoft.com/office/officeart/2005/8/layout/process1"/>
    <dgm:cxn modelId="{EBA8CB51-90AC-4447-AC8F-C0F0FF9BB6FA}" type="presParOf" srcId="{00426173-20E8-4C81-9B9B-284962CCC170}" destId="{E8396A4C-679F-46F1-9A8B-5A3E91F0FD17}" srcOrd="5" destOrd="0" presId="urn:microsoft.com/office/officeart/2005/8/layout/process1"/>
    <dgm:cxn modelId="{8BCB02AB-7D00-4838-911D-12A037D19047}" type="presParOf" srcId="{E8396A4C-679F-46F1-9A8B-5A3E91F0FD17}" destId="{AA38BF46-A76E-4383-9334-74F550EFD8CD}" srcOrd="0" destOrd="0" presId="urn:microsoft.com/office/officeart/2005/8/layout/process1"/>
    <dgm:cxn modelId="{78F58FE5-D5FB-4CD4-9CF3-AA3D4A9E3770}" type="presParOf" srcId="{00426173-20E8-4C81-9B9B-284962CCC170}" destId="{2063609D-F9FD-4D89-9240-550F983BD17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735696-9000-439C-9FFA-B7D77D2EDB0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E6E1FFB-24C7-4B1E-968B-6E7511452F4F}">
      <dgm:prSet phldrT="[Text]" custT="1"/>
      <dgm:spPr/>
      <dgm:t>
        <a:bodyPr/>
        <a:lstStyle/>
        <a:p>
          <a:pPr algn="l"/>
          <a:r>
            <a:rPr lang="en-GB" sz="1400" b="0" cap="all" baseline="0" noProof="0"/>
            <a:t>imPLementing</a:t>
          </a:r>
          <a:r>
            <a:rPr lang="en-GB" sz="1400" b="0" cap="all" baseline="0"/>
            <a:t> </a:t>
          </a:r>
          <a:r>
            <a:rPr lang="hu-HU" sz="1400" b="0" cap="all" baseline="0"/>
            <a:t>and </a:t>
          </a:r>
          <a:r>
            <a:rPr lang="hu-HU" sz="1400" b="0" cap="all" baseline="0" dirty="0"/>
            <a:t>testing best </a:t>
          </a:r>
          <a:r>
            <a:rPr lang="en-US" sz="1400" b="0" cap="all" baseline="0" dirty="0"/>
            <a:t>practices</a:t>
          </a:r>
          <a:r>
            <a:rPr lang="hu-HU" sz="1400" b="0" cap="all" baseline="0" dirty="0"/>
            <a:t>, tools and policies in implementation projects</a:t>
          </a:r>
          <a:endParaRPr lang="en-US" sz="1400" dirty="0"/>
        </a:p>
      </dgm:t>
    </dgm:pt>
    <dgm:pt modelId="{B6F9409A-1B68-44FD-82A3-ED4FFACD68BA}" type="parTrans" cxnId="{43E8EAF4-2362-41AB-AC05-A7E53EEEDBF3}">
      <dgm:prSet/>
      <dgm:spPr/>
      <dgm:t>
        <a:bodyPr/>
        <a:lstStyle/>
        <a:p>
          <a:endParaRPr lang="en-US"/>
        </a:p>
      </dgm:t>
    </dgm:pt>
    <dgm:pt modelId="{248D0BFF-E34A-4BE4-8533-CFE7C8B64655}" type="sibTrans" cxnId="{43E8EAF4-2362-41AB-AC05-A7E53EEEDBF3}">
      <dgm:prSet/>
      <dgm:spPr/>
      <dgm:t>
        <a:bodyPr/>
        <a:lstStyle/>
        <a:p>
          <a:endParaRPr lang="en-US"/>
        </a:p>
      </dgm:t>
    </dgm:pt>
    <dgm:pt modelId="{DE913C28-F9F3-4A70-B88F-92B9EA7DEF8E}">
      <dgm:prSet phldrT="[Text]" custT="1"/>
      <dgm:spPr/>
      <dgm:t>
        <a:bodyPr/>
        <a:lstStyle/>
        <a:p>
          <a:pPr algn="l"/>
          <a:r>
            <a:rPr lang="en-US" sz="1400" cap="all" baseline="0" dirty="0"/>
            <a:t>sharing </a:t>
          </a:r>
          <a:r>
            <a:rPr lang="hu-HU" sz="1400" cap="all" baseline="0" dirty="0"/>
            <a:t>the experiences gained during these implementation </a:t>
          </a:r>
          <a:r>
            <a:rPr lang="hu-HU" sz="1400" cap="all" baseline="0" dirty="0" err="1"/>
            <a:t>projects</a:t>
          </a:r>
          <a:r>
            <a:rPr lang="en-US" sz="1400" cap="all" baseline="0" dirty="0"/>
            <a:t> across </a:t>
          </a:r>
          <a:r>
            <a:rPr lang="en-US" sz="1400" cap="all" baseline="0" dirty="0" err="1"/>
            <a:t>tHE</a:t>
          </a:r>
          <a:r>
            <a:rPr lang="en-US" sz="1400" cap="all" baseline="0" dirty="0"/>
            <a:t> EU </a:t>
          </a:r>
          <a:endParaRPr lang="en-US" sz="1400" dirty="0"/>
        </a:p>
      </dgm:t>
    </dgm:pt>
    <dgm:pt modelId="{51E87A70-FC60-4583-A285-315DE57E5FC3}" type="parTrans" cxnId="{13EF74F5-FB06-4488-A529-645AF4425E52}">
      <dgm:prSet/>
      <dgm:spPr/>
      <dgm:t>
        <a:bodyPr/>
        <a:lstStyle/>
        <a:p>
          <a:endParaRPr lang="en-US"/>
        </a:p>
      </dgm:t>
    </dgm:pt>
    <dgm:pt modelId="{8878E66E-1E37-4264-AEF0-860BF4379AD4}" type="sibTrans" cxnId="{13EF74F5-FB06-4488-A529-645AF4425E52}">
      <dgm:prSet/>
      <dgm:spPr/>
      <dgm:t>
        <a:bodyPr/>
        <a:lstStyle/>
        <a:p>
          <a:endParaRPr lang="en-US"/>
        </a:p>
      </dgm:t>
    </dgm:pt>
    <dgm:pt modelId="{A33918C2-7248-412D-8726-27EF63CE8116}">
      <dgm:prSet phldrT="[Text]" custT="1"/>
      <dgm:spPr/>
      <dgm:t>
        <a:bodyPr/>
        <a:lstStyle/>
        <a:p>
          <a:pPr algn="l"/>
          <a:r>
            <a:rPr lang="hu-HU" sz="1400" cap="all" baseline="0"/>
            <a:t>supporting </a:t>
          </a:r>
          <a:r>
            <a:rPr lang="hu-HU" sz="1400" cap="all" baseline="0" smtClean="0"/>
            <a:t>integration </a:t>
          </a:r>
          <a:r>
            <a:rPr lang="hu-HU" sz="1400" cap="all" baseline="0" dirty="0"/>
            <a:t>in</a:t>
          </a:r>
          <a:r>
            <a:rPr lang="en-US" sz="1400" cap="all" baseline="0" dirty="0"/>
            <a:t>TO</a:t>
          </a:r>
          <a:r>
            <a:rPr lang="hu-HU" sz="1400" cap="all" baseline="0" dirty="0"/>
            <a:t> national </a:t>
          </a:r>
          <a:r>
            <a:rPr lang="hu-HU" sz="1400" cap="all" baseline="0"/>
            <a:t>policies </a:t>
          </a:r>
          <a:r>
            <a:rPr lang="hu-HU" sz="1400" cap="all" baseline="0" smtClean="0"/>
            <a:t>and sustainability</a:t>
          </a:r>
          <a:endParaRPr lang="en-US" sz="1400" dirty="0"/>
        </a:p>
      </dgm:t>
    </dgm:pt>
    <dgm:pt modelId="{36218F3B-52F6-46EE-ACC3-68B3CA3DE113}" type="parTrans" cxnId="{9414E567-D5EC-46F7-B016-D4B87D0434A6}">
      <dgm:prSet/>
      <dgm:spPr/>
      <dgm:t>
        <a:bodyPr/>
        <a:lstStyle/>
        <a:p>
          <a:endParaRPr lang="en-US"/>
        </a:p>
      </dgm:t>
    </dgm:pt>
    <dgm:pt modelId="{A29440A4-8FD1-48D5-A793-EA93F3DF552B}" type="sibTrans" cxnId="{9414E567-D5EC-46F7-B016-D4B87D0434A6}">
      <dgm:prSet/>
      <dgm:spPr/>
      <dgm:t>
        <a:bodyPr/>
        <a:lstStyle/>
        <a:p>
          <a:endParaRPr lang="en-US"/>
        </a:p>
      </dgm:t>
    </dgm:pt>
    <dgm:pt modelId="{86F8F9F8-8314-4BAE-B354-2B7CC32A8062}" type="pres">
      <dgm:prSet presAssocID="{09735696-9000-439C-9FFA-B7D77D2EDB05}" presName="Name0" presStyleCnt="0">
        <dgm:presLayoutVars>
          <dgm:chMax val="7"/>
          <dgm:chPref val="7"/>
          <dgm:dir/>
        </dgm:presLayoutVars>
      </dgm:prSet>
      <dgm:spPr/>
      <dgm:t>
        <a:bodyPr/>
        <a:lstStyle/>
        <a:p>
          <a:endParaRPr lang="en-US"/>
        </a:p>
      </dgm:t>
    </dgm:pt>
    <dgm:pt modelId="{4AB78125-E18F-4683-9A05-30644124A564}" type="pres">
      <dgm:prSet presAssocID="{09735696-9000-439C-9FFA-B7D77D2EDB05}" presName="Name1" presStyleCnt="0"/>
      <dgm:spPr/>
    </dgm:pt>
    <dgm:pt modelId="{6AEEB6A8-4AC5-499A-988F-64A5D0747AB4}" type="pres">
      <dgm:prSet presAssocID="{09735696-9000-439C-9FFA-B7D77D2EDB05}" presName="cycle" presStyleCnt="0"/>
      <dgm:spPr/>
    </dgm:pt>
    <dgm:pt modelId="{702C3643-3384-4D9E-8491-04F7E3C42960}" type="pres">
      <dgm:prSet presAssocID="{09735696-9000-439C-9FFA-B7D77D2EDB05}" presName="srcNode" presStyleLbl="node1" presStyleIdx="0" presStyleCnt="3"/>
      <dgm:spPr/>
    </dgm:pt>
    <dgm:pt modelId="{7E91B06B-04F6-4312-8216-2F3A7BC09B87}" type="pres">
      <dgm:prSet presAssocID="{09735696-9000-439C-9FFA-B7D77D2EDB05}" presName="conn" presStyleLbl="parChTrans1D2" presStyleIdx="0" presStyleCnt="1"/>
      <dgm:spPr/>
      <dgm:t>
        <a:bodyPr/>
        <a:lstStyle/>
        <a:p>
          <a:endParaRPr lang="en-US"/>
        </a:p>
      </dgm:t>
    </dgm:pt>
    <dgm:pt modelId="{B8334D1D-7FFB-4DC6-A5C0-BD37201C4F04}" type="pres">
      <dgm:prSet presAssocID="{09735696-9000-439C-9FFA-B7D77D2EDB05}" presName="extraNode" presStyleLbl="node1" presStyleIdx="0" presStyleCnt="3"/>
      <dgm:spPr/>
    </dgm:pt>
    <dgm:pt modelId="{78B10371-22D6-4806-9E6F-955D928B6803}" type="pres">
      <dgm:prSet presAssocID="{09735696-9000-439C-9FFA-B7D77D2EDB05}" presName="dstNode" presStyleLbl="node1" presStyleIdx="0" presStyleCnt="3"/>
      <dgm:spPr/>
    </dgm:pt>
    <dgm:pt modelId="{A4D26EDA-3469-4DDE-967E-1AA2760745CA}" type="pres">
      <dgm:prSet presAssocID="{DE6E1FFB-24C7-4B1E-968B-6E7511452F4F}" presName="text_1" presStyleLbl="node1" presStyleIdx="0" presStyleCnt="3" custLinFactNeighborY="0">
        <dgm:presLayoutVars>
          <dgm:bulletEnabled val="1"/>
        </dgm:presLayoutVars>
      </dgm:prSet>
      <dgm:spPr/>
      <dgm:t>
        <a:bodyPr/>
        <a:lstStyle/>
        <a:p>
          <a:endParaRPr lang="en-US"/>
        </a:p>
      </dgm:t>
    </dgm:pt>
    <dgm:pt modelId="{22630108-F74D-4B87-BC68-22B3D1225FE8}" type="pres">
      <dgm:prSet presAssocID="{DE6E1FFB-24C7-4B1E-968B-6E7511452F4F}" presName="accent_1" presStyleCnt="0"/>
      <dgm:spPr/>
    </dgm:pt>
    <dgm:pt modelId="{FDE355FF-86B1-4396-8D0C-D2B9FB8CABC4}" type="pres">
      <dgm:prSet presAssocID="{DE6E1FFB-24C7-4B1E-968B-6E7511452F4F}" presName="accentRepeatNode" presStyleLbl="solidFgAcc1" presStyleIdx="0" presStyleCnt="3" custLinFactNeighborX="0"/>
      <dgm:spPr/>
    </dgm:pt>
    <dgm:pt modelId="{72853539-9E4B-450A-9CDC-BC0A5EEAD4E6}" type="pres">
      <dgm:prSet presAssocID="{DE913C28-F9F3-4A70-B88F-92B9EA7DEF8E}" presName="text_2" presStyleLbl="node1" presStyleIdx="1" presStyleCnt="3">
        <dgm:presLayoutVars>
          <dgm:bulletEnabled val="1"/>
        </dgm:presLayoutVars>
      </dgm:prSet>
      <dgm:spPr/>
      <dgm:t>
        <a:bodyPr/>
        <a:lstStyle/>
        <a:p>
          <a:endParaRPr lang="en-US"/>
        </a:p>
      </dgm:t>
    </dgm:pt>
    <dgm:pt modelId="{56AAA1CD-28D7-490B-9193-3974F6F66473}" type="pres">
      <dgm:prSet presAssocID="{DE913C28-F9F3-4A70-B88F-92B9EA7DEF8E}" presName="accent_2" presStyleCnt="0"/>
      <dgm:spPr/>
    </dgm:pt>
    <dgm:pt modelId="{F0AC887E-2834-4D9B-AABA-BE45052DEEE9}" type="pres">
      <dgm:prSet presAssocID="{DE913C28-F9F3-4A70-B88F-92B9EA7DEF8E}" presName="accentRepeatNode" presStyleLbl="solidFgAcc1" presStyleIdx="1" presStyleCnt="3"/>
      <dgm:spPr/>
    </dgm:pt>
    <dgm:pt modelId="{416E55F5-4E96-4FC4-94A7-2AF20E506D65}" type="pres">
      <dgm:prSet presAssocID="{A33918C2-7248-412D-8726-27EF63CE8116}" presName="text_3" presStyleLbl="node1" presStyleIdx="2" presStyleCnt="3">
        <dgm:presLayoutVars>
          <dgm:bulletEnabled val="1"/>
        </dgm:presLayoutVars>
      </dgm:prSet>
      <dgm:spPr/>
      <dgm:t>
        <a:bodyPr/>
        <a:lstStyle/>
        <a:p>
          <a:endParaRPr lang="en-US"/>
        </a:p>
      </dgm:t>
    </dgm:pt>
    <dgm:pt modelId="{FC99859B-8C3D-463A-9B38-73E5405D5064}" type="pres">
      <dgm:prSet presAssocID="{A33918C2-7248-412D-8726-27EF63CE8116}" presName="accent_3" presStyleCnt="0"/>
      <dgm:spPr/>
    </dgm:pt>
    <dgm:pt modelId="{EADE41B1-19A5-406B-BB59-9A496B268C14}" type="pres">
      <dgm:prSet presAssocID="{A33918C2-7248-412D-8726-27EF63CE8116}" presName="accentRepeatNode" presStyleLbl="solidFgAcc1" presStyleIdx="2" presStyleCnt="3"/>
      <dgm:spPr/>
    </dgm:pt>
  </dgm:ptLst>
  <dgm:cxnLst>
    <dgm:cxn modelId="{13EF74F5-FB06-4488-A529-645AF4425E52}" srcId="{09735696-9000-439C-9FFA-B7D77D2EDB05}" destId="{DE913C28-F9F3-4A70-B88F-92B9EA7DEF8E}" srcOrd="1" destOrd="0" parTransId="{51E87A70-FC60-4583-A285-315DE57E5FC3}" sibTransId="{8878E66E-1E37-4264-AEF0-860BF4379AD4}"/>
    <dgm:cxn modelId="{9414E567-D5EC-46F7-B016-D4B87D0434A6}" srcId="{09735696-9000-439C-9FFA-B7D77D2EDB05}" destId="{A33918C2-7248-412D-8726-27EF63CE8116}" srcOrd="2" destOrd="0" parTransId="{36218F3B-52F6-46EE-ACC3-68B3CA3DE113}" sibTransId="{A29440A4-8FD1-48D5-A793-EA93F3DF552B}"/>
    <dgm:cxn modelId="{EB703057-809A-448B-AB87-1A2D2D0488EC}" type="presOf" srcId="{09735696-9000-439C-9FFA-B7D77D2EDB05}" destId="{86F8F9F8-8314-4BAE-B354-2B7CC32A8062}" srcOrd="0" destOrd="0" presId="urn:microsoft.com/office/officeart/2008/layout/VerticalCurvedList"/>
    <dgm:cxn modelId="{3420FFDB-DEA3-4297-9380-469D0128B03D}" type="presOf" srcId="{DE913C28-F9F3-4A70-B88F-92B9EA7DEF8E}" destId="{72853539-9E4B-450A-9CDC-BC0A5EEAD4E6}" srcOrd="0" destOrd="0" presId="urn:microsoft.com/office/officeart/2008/layout/VerticalCurvedList"/>
    <dgm:cxn modelId="{E3BF3AFB-1374-4A7D-BB34-07C7A1539C22}" type="presOf" srcId="{A33918C2-7248-412D-8726-27EF63CE8116}" destId="{416E55F5-4E96-4FC4-94A7-2AF20E506D65}" srcOrd="0" destOrd="0" presId="urn:microsoft.com/office/officeart/2008/layout/VerticalCurvedList"/>
    <dgm:cxn modelId="{9E3E02BE-4B15-4D66-A21E-2EE4B52ECEFC}" type="presOf" srcId="{248D0BFF-E34A-4BE4-8533-CFE7C8B64655}" destId="{7E91B06B-04F6-4312-8216-2F3A7BC09B87}" srcOrd="0" destOrd="0" presId="urn:microsoft.com/office/officeart/2008/layout/VerticalCurvedList"/>
    <dgm:cxn modelId="{43E8EAF4-2362-41AB-AC05-A7E53EEEDBF3}" srcId="{09735696-9000-439C-9FFA-B7D77D2EDB05}" destId="{DE6E1FFB-24C7-4B1E-968B-6E7511452F4F}" srcOrd="0" destOrd="0" parTransId="{B6F9409A-1B68-44FD-82A3-ED4FFACD68BA}" sibTransId="{248D0BFF-E34A-4BE4-8533-CFE7C8B64655}"/>
    <dgm:cxn modelId="{BF3799C2-5E8E-4939-B5C9-249C0FC99BB1}" type="presOf" srcId="{DE6E1FFB-24C7-4B1E-968B-6E7511452F4F}" destId="{A4D26EDA-3469-4DDE-967E-1AA2760745CA}" srcOrd="0" destOrd="0" presId="urn:microsoft.com/office/officeart/2008/layout/VerticalCurvedList"/>
    <dgm:cxn modelId="{26B09EC5-0AE2-4E2A-86E6-3FCC5F0C9246}" type="presParOf" srcId="{86F8F9F8-8314-4BAE-B354-2B7CC32A8062}" destId="{4AB78125-E18F-4683-9A05-30644124A564}" srcOrd="0" destOrd="0" presId="urn:microsoft.com/office/officeart/2008/layout/VerticalCurvedList"/>
    <dgm:cxn modelId="{F44BF454-4CB4-4AD1-A8E3-2B40D27A9A7B}" type="presParOf" srcId="{4AB78125-E18F-4683-9A05-30644124A564}" destId="{6AEEB6A8-4AC5-499A-988F-64A5D0747AB4}" srcOrd="0" destOrd="0" presId="urn:microsoft.com/office/officeart/2008/layout/VerticalCurvedList"/>
    <dgm:cxn modelId="{432987D0-2950-4379-94B1-FE0740F12D6A}" type="presParOf" srcId="{6AEEB6A8-4AC5-499A-988F-64A5D0747AB4}" destId="{702C3643-3384-4D9E-8491-04F7E3C42960}" srcOrd="0" destOrd="0" presId="urn:microsoft.com/office/officeart/2008/layout/VerticalCurvedList"/>
    <dgm:cxn modelId="{34FD3119-DB86-4078-82CF-92CD4C6D146D}" type="presParOf" srcId="{6AEEB6A8-4AC5-499A-988F-64A5D0747AB4}" destId="{7E91B06B-04F6-4312-8216-2F3A7BC09B87}" srcOrd="1" destOrd="0" presId="urn:microsoft.com/office/officeart/2008/layout/VerticalCurvedList"/>
    <dgm:cxn modelId="{ADACFE1C-52FB-495D-8016-D20B71A270C6}" type="presParOf" srcId="{6AEEB6A8-4AC5-499A-988F-64A5D0747AB4}" destId="{B8334D1D-7FFB-4DC6-A5C0-BD37201C4F04}" srcOrd="2" destOrd="0" presId="urn:microsoft.com/office/officeart/2008/layout/VerticalCurvedList"/>
    <dgm:cxn modelId="{4A6E197C-E864-47BB-8C1C-AC49B29F905B}" type="presParOf" srcId="{6AEEB6A8-4AC5-499A-988F-64A5D0747AB4}" destId="{78B10371-22D6-4806-9E6F-955D928B6803}" srcOrd="3" destOrd="0" presId="urn:microsoft.com/office/officeart/2008/layout/VerticalCurvedList"/>
    <dgm:cxn modelId="{71E7D90D-F466-4FE4-B4D6-CCEE86E23231}" type="presParOf" srcId="{4AB78125-E18F-4683-9A05-30644124A564}" destId="{A4D26EDA-3469-4DDE-967E-1AA2760745CA}" srcOrd="1" destOrd="0" presId="urn:microsoft.com/office/officeart/2008/layout/VerticalCurvedList"/>
    <dgm:cxn modelId="{38FD52F1-5E3D-4E37-9BDB-881B80B8640C}" type="presParOf" srcId="{4AB78125-E18F-4683-9A05-30644124A564}" destId="{22630108-F74D-4B87-BC68-22B3D1225FE8}" srcOrd="2" destOrd="0" presId="urn:microsoft.com/office/officeart/2008/layout/VerticalCurvedList"/>
    <dgm:cxn modelId="{A7686385-7AAB-4992-85B8-253B438CCE90}" type="presParOf" srcId="{22630108-F74D-4B87-BC68-22B3D1225FE8}" destId="{FDE355FF-86B1-4396-8D0C-D2B9FB8CABC4}" srcOrd="0" destOrd="0" presId="urn:microsoft.com/office/officeart/2008/layout/VerticalCurvedList"/>
    <dgm:cxn modelId="{575C285D-714B-4C2C-95C1-C6C7A6BD5F76}" type="presParOf" srcId="{4AB78125-E18F-4683-9A05-30644124A564}" destId="{72853539-9E4B-450A-9CDC-BC0A5EEAD4E6}" srcOrd="3" destOrd="0" presId="urn:microsoft.com/office/officeart/2008/layout/VerticalCurvedList"/>
    <dgm:cxn modelId="{65515D66-BB4A-4CA6-B89F-BF3511A21F48}" type="presParOf" srcId="{4AB78125-E18F-4683-9A05-30644124A564}" destId="{56AAA1CD-28D7-490B-9193-3974F6F66473}" srcOrd="4" destOrd="0" presId="urn:microsoft.com/office/officeart/2008/layout/VerticalCurvedList"/>
    <dgm:cxn modelId="{474CD0C4-4581-4592-B35E-7C4B19006BE5}" type="presParOf" srcId="{56AAA1CD-28D7-490B-9193-3974F6F66473}" destId="{F0AC887E-2834-4D9B-AABA-BE45052DEEE9}" srcOrd="0" destOrd="0" presId="urn:microsoft.com/office/officeart/2008/layout/VerticalCurvedList"/>
    <dgm:cxn modelId="{66A5A02A-9F1E-4A5C-AF8F-68EBD264A5D6}" type="presParOf" srcId="{4AB78125-E18F-4683-9A05-30644124A564}" destId="{416E55F5-4E96-4FC4-94A7-2AF20E506D65}" srcOrd="5" destOrd="0" presId="urn:microsoft.com/office/officeart/2008/layout/VerticalCurvedList"/>
    <dgm:cxn modelId="{071445E0-111E-423C-AE10-C828B64F20CE}" type="presParOf" srcId="{4AB78125-E18F-4683-9A05-30644124A564}" destId="{FC99859B-8C3D-463A-9B38-73E5405D5064}" srcOrd="6" destOrd="0" presId="urn:microsoft.com/office/officeart/2008/layout/VerticalCurvedList"/>
    <dgm:cxn modelId="{FD267DC1-0D89-4E1A-94A7-202E2F0521AC}" type="presParOf" srcId="{FC99859B-8C3D-463A-9B38-73E5405D5064}" destId="{EADE41B1-19A5-406B-BB59-9A496B268C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42D464-CA13-4B26-9AAE-BEC465D937BB}" type="doc">
      <dgm:prSet loTypeId="urn:microsoft.com/office/officeart/2005/8/layout/cycle8" loCatId="cycle" qsTypeId="urn:microsoft.com/office/officeart/2005/8/quickstyle/simple5" qsCatId="simple" csTypeId="urn:microsoft.com/office/officeart/2005/8/colors/accent1_2" csCatId="accent1" phldr="1"/>
      <dgm:spPr/>
    </dgm:pt>
    <dgm:pt modelId="{3A32DE49-75FB-4162-BBE7-ED683AD59EFC}">
      <dgm:prSet phldrT="[Text]" custT="1"/>
      <dgm:spPr/>
      <dgm:t>
        <a:bodyPr/>
        <a:lstStyle/>
        <a:p>
          <a:r>
            <a:rPr lang="hu-HU" sz="1250" dirty="0" smtClean="0"/>
            <a:t>Implementers</a:t>
          </a:r>
          <a:endParaRPr lang="en-US" sz="1250" dirty="0"/>
        </a:p>
      </dgm:t>
    </dgm:pt>
    <dgm:pt modelId="{05DFC444-DD98-4192-9389-42A48C047542}" type="parTrans" cxnId="{839434F5-7BF8-44CC-AB07-27F06663835E}">
      <dgm:prSet/>
      <dgm:spPr/>
      <dgm:t>
        <a:bodyPr/>
        <a:lstStyle/>
        <a:p>
          <a:endParaRPr lang="en-US"/>
        </a:p>
      </dgm:t>
    </dgm:pt>
    <dgm:pt modelId="{E31ED6D8-FC23-468E-9276-7E6DCA940E7E}" type="sibTrans" cxnId="{839434F5-7BF8-44CC-AB07-27F06663835E}">
      <dgm:prSet/>
      <dgm:spPr/>
      <dgm:t>
        <a:bodyPr/>
        <a:lstStyle/>
        <a:p>
          <a:endParaRPr lang="en-US"/>
        </a:p>
      </dgm:t>
    </dgm:pt>
    <dgm:pt modelId="{24DD84B5-F950-446F-9713-5D66D8B46B6D}">
      <dgm:prSet phldrT="[Text]" custT="1"/>
      <dgm:spPr/>
      <dgm:t>
        <a:bodyPr/>
        <a:lstStyle/>
        <a:p>
          <a:r>
            <a:rPr lang="hu-HU" sz="1300" dirty="0" smtClean="0"/>
            <a:t>Executive Board</a:t>
          </a:r>
          <a:endParaRPr lang="en-US" sz="1300" dirty="0"/>
        </a:p>
      </dgm:t>
    </dgm:pt>
    <dgm:pt modelId="{4C245E1B-E54C-4E50-BD98-57C134F748B3}" type="parTrans" cxnId="{5874945D-DC5E-4C5A-B7BA-A94E21CFC840}">
      <dgm:prSet/>
      <dgm:spPr/>
      <dgm:t>
        <a:bodyPr/>
        <a:lstStyle/>
        <a:p>
          <a:endParaRPr lang="en-US"/>
        </a:p>
      </dgm:t>
    </dgm:pt>
    <dgm:pt modelId="{F2347118-6093-4C63-AE7C-D775B249BC52}" type="sibTrans" cxnId="{5874945D-DC5E-4C5A-B7BA-A94E21CFC840}">
      <dgm:prSet/>
      <dgm:spPr/>
      <dgm:t>
        <a:bodyPr/>
        <a:lstStyle/>
        <a:p>
          <a:endParaRPr lang="en-US"/>
        </a:p>
      </dgm:t>
    </dgm:pt>
    <dgm:pt modelId="{7112E32E-2347-405A-A5E7-D709052B026E}">
      <dgm:prSet phldrT="[Text]" custT="1"/>
      <dgm:spPr/>
      <dgm:t>
        <a:bodyPr/>
        <a:lstStyle/>
        <a:p>
          <a:r>
            <a:rPr lang="hu-HU" sz="1300" dirty="0" smtClean="0"/>
            <a:t>Governing Board</a:t>
          </a:r>
          <a:endParaRPr lang="en-US" sz="1300" dirty="0"/>
        </a:p>
      </dgm:t>
    </dgm:pt>
    <dgm:pt modelId="{6B8D7976-D57C-4F80-B16D-5FBABEEC8694}" type="parTrans" cxnId="{E7FEBE7A-0F88-435B-8931-44BC77346534}">
      <dgm:prSet/>
      <dgm:spPr/>
      <dgm:t>
        <a:bodyPr/>
        <a:lstStyle/>
        <a:p>
          <a:endParaRPr lang="en-US"/>
        </a:p>
      </dgm:t>
    </dgm:pt>
    <dgm:pt modelId="{83A5B388-C393-4832-92B1-8A3EF4A3744E}" type="sibTrans" cxnId="{E7FEBE7A-0F88-435B-8931-44BC77346534}">
      <dgm:prSet/>
      <dgm:spPr/>
      <dgm:t>
        <a:bodyPr/>
        <a:lstStyle/>
        <a:p>
          <a:endParaRPr lang="en-US"/>
        </a:p>
      </dgm:t>
    </dgm:pt>
    <dgm:pt modelId="{DD24C152-EFE9-43C2-8D1C-FAFEC8578F0B}">
      <dgm:prSet phldrT="[Text]" custT="1"/>
      <dgm:spPr/>
      <dgm:t>
        <a:bodyPr/>
        <a:lstStyle/>
        <a:p>
          <a:r>
            <a:rPr lang="hu-HU" sz="1400" dirty="0" smtClean="0"/>
            <a:t>Beneficiaries</a:t>
          </a:r>
          <a:endParaRPr lang="en-US" sz="1400" dirty="0"/>
        </a:p>
      </dgm:t>
    </dgm:pt>
    <dgm:pt modelId="{6AD427BF-93AE-4E71-A8ED-792A404388A8}" type="parTrans" cxnId="{EC629611-F639-4090-B683-79DE35606231}">
      <dgm:prSet/>
      <dgm:spPr/>
      <dgm:t>
        <a:bodyPr/>
        <a:lstStyle/>
        <a:p>
          <a:endParaRPr lang="en-US"/>
        </a:p>
      </dgm:t>
    </dgm:pt>
    <dgm:pt modelId="{F8974203-90B7-40F0-8CA3-6529AA098390}" type="sibTrans" cxnId="{EC629611-F639-4090-B683-79DE35606231}">
      <dgm:prSet/>
      <dgm:spPr/>
      <dgm:t>
        <a:bodyPr/>
        <a:lstStyle/>
        <a:p>
          <a:endParaRPr lang="en-US"/>
        </a:p>
      </dgm:t>
    </dgm:pt>
    <dgm:pt modelId="{B096E4BF-8839-40D8-A382-93A79103B341}">
      <dgm:prSet phldrT="[Text]" custT="1"/>
      <dgm:spPr/>
      <dgm:t>
        <a:bodyPr/>
        <a:lstStyle/>
        <a:p>
          <a:r>
            <a:rPr lang="hu-HU" sz="1300" dirty="0" smtClean="0"/>
            <a:t>Collaborating partners</a:t>
          </a:r>
          <a:endParaRPr lang="en-US" sz="1300" dirty="0"/>
        </a:p>
      </dgm:t>
    </dgm:pt>
    <dgm:pt modelId="{8ED5005F-65BC-4040-B86B-6B3931EB416C}" type="parTrans" cxnId="{9619E6C4-D266-4E60-8BA4-D93BA35CF669}">
      <dgm:prSet/>
      <dgm:spPr/>
      <dgm:t>
        <a:bodyPr/>
        <a:lstStyle/>
        <a:p>
          <a:endParaRPr lang="en-US"/>
        </a:p>
      </dgm:t>
    </dgm:pt>
    <dgm:pt modelId="{C8A75420-A4D1-43E4-B5A7-C8552CB6BC69}" type="sibTrans" cxnId="{9619E6C4-D266-4E60-8BA4-D93BA35CF669}">
      <dgm:prSet/>
      <dgm:spPr/>
      <dgm:t>
        <a:bodyPr/>
        <a:lstStyle/>
        <a:p>
          <a:endParaRPr lang="en-US"/>
        </a:p>
      </dgm:t>
    </dgm:pt>
    <dgm:pt modelId="{A73099EF-B2FE-4199-8954-BEB9CC491A7C}" type="pres">
      <dgm:prSet presAssocID="{4F42D464-CA13-4B26-9AAE-BEC465D937BB}" presName="compositeShape" presStyleCnt="0">
        <dgm:presLayoutVars>
          <dgm:chMax val="7"/>
          <dgm:dir/>
          <dgm:resizeHandles val="exact"/>
        </dgm:presLayoutVars>
      </dgm:prSet>
      <dgm:spPr/>
    </dgm:pt>
    <dgm:pt modelId="{372E87F1-594A-4041-BB09-C677FA4D4388}" type="pres">
      <dgm:prSet presAssocID="{4F42D464-CA13-4B26-9AAE-BEC465D937BB}" presName="wedge1" presStyleLbl="node1" presStyleIdx="0" presStyleCnt="5" custLinFactNeighborY="-462"/>
      <dgm:spPr/>
      <dgm:t>
        <a:bodyPr/>
        <a:lstStyle/>
        <a:p>
          <a:endParaRPr lang="en-US"/>
        </a:p>
      </dgm:t>
    </dgm:pt>
    <dgm:pt modelId="{33C56F5D-04B5-4D0C-96D8-17659ED1ADC0}" type="pres">
      <dgm:prSet presAssocID="{4F42D464-CA13-4B26-9AAE-BEC465D937BB}" presName="dummy1a" presStyleCnt="0"/>
      <dgm:spPr/>
    </dgm:pt>
    <dgm:pt modelId="{58935337-C993-4E22-832C-6E9313B4B0B8}" type="pres">
      <dgm:prSet presAssocID="{4F42D464-CA13-4B26-9AAE-BEC465D937BB}" presName="dummy1b" presStyleCnt="0"/>
      <dgm:spPr/>
    </dgm:pt>
    <dgm:pt modelId="{A9B55484-ECDF-4CDC-BE2E-4DE1920E733C}" type="pres">
      <dgm:prSet presAssocID="{4F42D464-CA13-4B26-9AAE-BEC465D937BB}" presName="wedge1Tx" presStyleLbl="node1" presStyleIdx="0" presStyleCnt="5">
        <dgm:presLayoutVars>
          <dgm:chMax val="0"/>
          <dgm:chPref val="0"/>
          <dgm:bulletEnabled val="1"/>
        </dgm:presLayoutVars>
      </dgm:prSet>
      <dgm:spPr/>
      <dgm:t>
        <a:bodyPr/>
        <a:lstStyle/>
        <a:p>
          <a:endParaRPr lang="en-US"/>
        </a:p>
      </dgm:t>
    </dgm:pt>
    <dgm:pt modelId="{6926B467-B4FA-44DF-9354-7632E888C4DE}" type="pres">
      <dgm:prSet presAssocID="{4F42D464-CA13-4B26-9AAE-BEC465D937BB}" presName="wedge2" presStyleLbl="node1" presStyleIdx="1" presStyleCnt="5"/>
      <dgm:spPr/>
      <dgm:t>
        <a:bodyPr/>
        <a:lstStyle/>
        <a:p>
          <a:endParaRPr lang="en-US"/>
        </a:p>
      </dgm:t>
    </dgm:pt>
    <dgm:pt modelId="{AD23F1B9-956A-4CF6-8CFA-2068A7190296}" type="pres">
      <dgm:prSet presAssocID="{4F42D464-CA13-4B26-9AAE-BEC465D937BB}" presName="dummy2a" presStyleCnt="0"/>
      <dgm:spPr/>
    </dgm:pt>
    <dgm:pt modelId="{849F141B-B4AA-4FBE-92EB-73E68F3F8C19}" type="pres">
      <dgm:prSet presAssocID="{4F42D464-CA13-4B26-9AAE-BEC465D937BB}" presName="dummy2b" presStyleCnt="0"/>
      <dgm:spPr/>
    </dgm:pt>
    <dgm:pt modelId="{6EB7A267-CC07-44C6-8EB9-B277F03DF02B}" type="pres">
      <dgm:prSet presAssocID="{4F42D464-CA13-4B26-9AAE-BEC465D937BB}" presName="wedge2Tx" presStyleLbl="node1" presStyleIdx="1" presStyleCnt="5">
        <dgm:presLayoutVars>
          <dgm:chMax val="0"/>
          <dgm:chPref val="0"/>
          <dgm:bulletEnabled val="1"/>
        </dgm:presLayoutVars>
      </dgm:prSet>
      <dgm:spPr/>
      <dgm:t>
        <a:bodyPr/>
        <a:lstStyle/>
        <a:p>
          <a:endParaRPr lang="en-US"/>
        </a:p>
      </dgm:t>
    </dgm:pt>
    <dgm:pt modelId="{30071A46-0635-454A-921E-6012743B71EB}" type="pres">
      <dgm:prSet presAssocID="{4F42D464-CA13-4B26-9AAE-BEC465D937BB}" presName="wedge3" presStyleLbl="node1" presStyleIdx="2" presStyleCnt="5"/>
      <dgm:spPr/>
      <dgm:t>
        <a:bodyPr/>
        <a:lstStyle/>
        <a:p>
          <a:endParaRPr lang="en-US"/>
        </a:p>
      </dgm:t>
    </dgm:pt>
    <dgm:pt modelId="{68953C8E-4883-4EE7-9C1E-86AC64926537}" type="pres">
      <dgm:prSet presAssocID="{4F42D464-CA13-4B26-9AAE-BEC465D937BB}" presName="dummy3a" presStyleCnt="0"/>
      <dgm:spPr/>
    </dgm:pt>
    <dgm:pt modelId="{991A6B51-612A-4F52-BDA8-A52A78D3F657}" type="pres">
      <dgm:prSet presAssocID="{4F42D464-CA13-4B26-9AAE-BEC465D937BB}" presName="dummy3b" presStyleCnt="0"/>
      <dgm:spPr/>
    </dgm:pt>
    <dgm:pt modelId="{C85D6FF1-EB9D-4E1A-83A1-9C1F3B43D5C8}" type="pres">
      <dgm:prSet presAssocID="{4F42D464-CA13-4B26-9AAE-BEC465D937BB}" presName="wedge3Tx" presStyleLbl="node1" presStyleIdx="2" presStyleCnt="5">
        <dgm:presLayoutVars>
          <dgm:chMax val="0"/>
          <dgm:chPref val="0"/>
          <dgm:bulletEnabled val="1"/>
        </dgm:presLayoutVars>
      </dgm:prSet>
      <dgm:spPr/>
      <dgm:t>
        <a:bodyPr/>
        <a:lstStyle/>
        <a:p>
          <a:endParaRPr lang="en-US"/>
        </a:p>
      </dgm:t>
    </dgm:pt>
    <dgm:pt modelId="{C871C8FE-E00B-4294-B067-37C89040CB19}" type="pres">
      <dgm:prSet presAssocID="{4F42D464-CA13-4B26-9AAE-BEC465D937BB}" presName="wedge4" presStyleLbl="node1" presStyleIdx="3" presStyleCnt="5"/>
      <dgm:spPr/>
      <dgm:t>
        <a:bodyPr/>
        <a:lstStyle/>
        <a:p>
          <a:endParaRPr lang="hu-HU"/>
        </a:p>
      </dgm:t>
    </dgm:pt>
    <dgm:pt modelId="{4888D82E-4A61-4C18-8850-B3D800951AE1}" type="pres">
      <dgm:prSet presAssocID="{4F42D464-CA13-4B26-9AAE-BEC465D937BB}" presName="dummy4a" presStyleCnt="0"/>
      <dgm:spPr/>
    </dgm:pt>
    <dgm:pt modelId="{594A2AF3-2E72-4B2D-9E78-EE7F22F7DBA7}" type="pres">
      <dgm:prSet presAssocID="{4F42D464-CA13-4B26-9AAE-BEC465D937BB}" presName="dummy4b" presStyleCnt="0"/>
      <dgm:spPr/>
    </dgm:pt>
    <dgm:pt modelId="{6AE7D98D-7DC9-4A3B-80D2-3CBB356E60CD}" type="pres">
      <dgm:prSet presAssocID="{4F42D464-CA13-4B26-9AAE-BEC465D937BB}" presName="wedge4Tx" presStyleLbl="node1" presStyleIdx="3" presStyleCnt="5">
        <dgm:presLayoutVars>
          <dgm:chMax val="0"/>
          <dgm:chPref val="0"/>
          <dgm:bulletEnabled val="1"/>
        </dgm:presLayoutVars>
      </dgm:prSet>
      <dgm:spPr/>
      <dgm:t>
        <a:bodyPr/>
        <a:lstStyle/>
        <a:p>
          <a:endParaRPr lang="hu-HU"/>
        </a:p>
      </dgm:t>
    </dgm:pt>
    <dgm:pt modelId="{1291A50B-9957-4CF1-83AE-456A08CA15D1}" type="pres">
      <dgm:prSet presAssocID="{4F42D464-CA13-4B26-9AAE-BEC465D937BB}" presName="wedge5" presStyleLbl="node1" presStyleIdx="4" presStyleCnt="5"/>
      <dgm:spPr/>
      <dgm:t>
        <a:bodyPr/>
        <a:lstStyle/>
        <a:p>
          <a:endParaRPr lang="hu-HU"/>
        </a:p>
      </dgm:t>
    </dgm:pt>
    <dgm:pt modelId="{0EE78E44-7405-4E18-A2AA-9B2AFF451075}" type="pres">
      <dgm:prSet presAssocID="{4F42D464-CA13-4B26-9AAE-BEC465D937BB}" presName="dummy5a" presStyleCnt="0"/>
      <dgm:spPr/>
    </dgm:pt>
    <dgm:pt modelId="{F64A5714-0FCD-4EC8-81EE-81FDF0EBAA91}" type="pres">
      <dgm:prSet presAssocID="{4F42D464-CA13-4B26-9AAE-BEC465D937BB}" presName="dummy5b" presStyleCnt="0"/>
      <dgm:spPr/>
    </dgm:pt>
    <dgm:pt modelId="{B79EBD80-D942-45F2-B93A-2F1DB59C599B}" type="pres">
      <dgm:prSet presAssocID="{4F42D464-CA13-4B26-9AAE-BEC465D937BB}" presName="wedge5Tx" presStyleLbl="node1" presStyleIdx="4" presStyleCnt="5">
        <dgm:presLayoutVars>
          <dgm:chMax val="0"/>
          <dgm:chPref val="0"/>
          <dgm:bulletEnabled val="1"/>
        </dgm:presLayoutVars>
      </dgm:prSet>
      <dgm:spPr/>
      <dgm:t>
        <a:bodyPr/>
        <a:lstStyle/>
        <a:p>
          <a:endParaRPr lang="hu-HU"/>
        </a:p>
      </dgm:t>
    </dgm:pt>
    <dgm:pt modelId="{D2C39D3B-736D-42C0-8203-990E75A85E94}" type="pres">
      <dgm:prSet presAssocID="{F8974203-90B7-40F0-8CA3-6529AA098390}" presName="arrowWedge1" presStyleLbl="fgSibTrans2D1" presStyleIdx="0" presStyleCnt="5" custLinFactNeighborY="205"/>
      <dgm:spPr/>
    </dgm:pt>
    <dgm:pt modelId="{5A7EDE99-C099-4927-B289-3356F064B2AF}" type="pres">
      <dgm:prSet presAssocID="{C8A75420-A4D1-43E4-B5A7-C8552CB6BC69}" presName="arrowWedge2" presStyleLbl="fgSibTrans2D1" presStyleIdx="1" presStyleCnt="5"/>
      <dgm:spPr/>
    </dgm:pt>
    <dgm:pt modelId="{30998720-D927-42C0-8CD0-839A3C1F7AB2}" type="pres">
      <dgm:prSet presAssocID="{E31ED6D8-FC23-468E-9276-7E6DCA940E7E}" presName="arrowWedge3" presStyleLbl="fgSibTrans2D1" presStyleIdx="2" presStyleCnt="5"/>
      <dgm:spPr/>
    </dgm:pt>
    <dgm:pt modelId="{3AEC969F-41B6-4EFD-AB4A-4DD85BEB8BA2}" type="pres">
      <dgm:prSet presAssocID="{83A5B388-C393-4832-92B1-8A3EF4A3744E}" presName="arrowWedge4" presStyleLbl="fgSibTrans2D1" presStyleIdx="3" presStyleCnt="5"/>
      <dgm:spPr/>
    </dgm:pt>
    <dgm:pt modelId="{67CE347A-66A1-45F1-B374-9E8B7E60D61D}" type="pres">
      <dgm:prSet presAssocID="{F2347118-6093-4C63-AE7C-D775B249BC52}" presName="arrowWedge5" presStyleLbl="fgSibTrans2D1" presStyleIdx="4" presStyleCnt="5"/>
      <dgm:spPr/>
    </dgm:pt>
  </dgm:ptLst>
  <dgm:cxnLst>
    <dgm:cxn modelId="{92505EAC-DBA3-4830-B192-8AAF0301E209}" type="presOf" srcId="{B096E4BF-8839-40D8-A382-93A79103B341}" destId="{6EB7A267-CC07-44C6-8EB9-B277F03DF02B}" srcOrd="1" destOrd="0" presId="urn:microsoft.com/office/officeart/2005/8/layout/cycle8"/>
    <dgm:cxn modelId="{EC629611-F639-4090-B683-79DE35606231}" srcId="{4F42D464-CA13-4B26-9AAE-BEC465D937BB}" destId="{DD24C152-EFE9-43C2-8D1C-FAFEC8578F0B}" srcOrd="0" destOrd="0" parTransId="{6AD427BF-93AE-4E71-A8ED-792A404388A8}" sibTransId="{F8974203-90B7-40F0-8CA3-6529AA098390}"/>
    <dgm:cxn modelId="{4B86148D-3F63-44D8-B329-0DF50B730441}" type="presOf" srcId="{4F42D464-CA13-4B26-9AAE-BEC465D937BB}" destId="{A73099EF-B2FE-4199-8954-BEB9CC491A7C}" srcOrd="0" destOrd="0" presId="urn:microsoft.com/office/officeart/2005/8/layout/cycle8"/>
    <dgm:cxn modelId="{1BE1D9DD-AC26-4597-94C4-811953A5ACC4}" type="presOf" srcId="{3A32DE49-75FB-4162-BBE7-ED683AD59EFC}" destId="{C85D6FF1-EB9D-4E1A-83A1-9C1F3B43D5C8}" srcOrd="1" destOrd="0" presId="urn:microsoft.com/office/officeart/2005/8/layout/cycle8"/>
    <dgm:cxn modelId="{839434F5-7BF8-44CC-AB07-27F06663835E}" srcId="{4F42D464-CA13-4B26-9AAE-BEC465D937BB}" destId="{3A32DE49-75FB-4162-BBE7-ED683AD59EFC}" srcOrd="2" destOrd="0" parTransId="{05DFC444-DD98-4192-9389-42A48C047542}" sibTransId="{E31ED6D8-FC23-468E-9276-7E6DCA940E7E}"/>
    <dgm:cxn modelId="{E7FEBE7A-0F88-435B-8931-44BC77346534}" srcId="{4F42D464-CA13-4B26-9AAE-BEC465D937BB}" destId="{7112E32E-2347-405A-A5E7-D709052B026E}" srcOrd="3" destOrd="0" parTransId="{6B8D7976-D57C-4F80-B16D-5FBABEEC8694}" sibTransId="{83A5B388-C393-4832-92B1-8A3EF4A3744E}"/>
    <dgm:cxn modelId="{281A4535-7E58-4B87-A041-A4DD68BA2283}" type="presOf" srcId="{24DD84B5-F950-446F-9713-5D66D8B46B6D}" destId="{1291A50B-9957-4CF1-83AE-456A08CA15D1}" srcOrd="0" destOrd="0" presId="urn:microsoft.com/office/officeart/2005/8/layout/cycle8"/>
    <dgm:cxn modelId="{14CAB4F8-7767-40AC-B749-86E020F49E82}" type="presOf" srcId="{24DD84B5-F950-446F-9713-5D66D8B46B6D}" destId="{B79EBD80-D942-45F2-B93A-2F1DB59C599B}" srcOrd="1" destOrd="0" presId="urn:microsoft.com/office/officeart/2005/8/layout/cycle8"/>
    <dgm:cxn modelId="{36E4C0A9-00B0-4182-8592-03A1E9E4938D}" type="presOf" srcId="{7112E32E-2347-405A-A5E7-D709052B026E}" destId="{C871C8FE-E00B-4294-B067-37C89040CB19}" srcOrd="0" destOrd="0" presId="urn:microsoft.com/office/officeart/2005/8/layout/cycle8"/>
    <dgm:cxn modelId="{47B7014C-C8D0-4706-9407-82B68A82268D}" type="presOf" srcId="{3A32DE49-75FB-4162-BBE7-ED683AD59EFC}" destId="{30071A46-0635-454A-921E-6012743B71EB}" srcOrd="0" destOrd="0" presId="urn:microsoft.com/office/officeart/2005/8/layout/cycle8"/>
    <dgm:cxn modelId="{6464589C-A92D-456C-BD71-1B04557019B2}" type="presOf" srcId="{DD24C152-EFE9-43C2-8D1C-FAFEC8578F0B}" destId="{372E87F1-594A-4041-BB09-C677FA4D4388}" srcOrd="0" destOrd="0" presId="urn:microsoft.com/office/officeart/2005/8/layout/cycle8"/>
    <dgm:cxn modelId="{BA390A9C-5899-4DB9-9980-773C155B5356}" type="presOf" srcId="{DD24C152-EFE9-43C2-8D1C-FAFEC8578F0B}" destId="{A9B55484-ECDF-4CDC-BE2E-4DE1920E733C}" srcOrd="1" destOrd="0" presId="urn:microsoft.com/office/officeart/2005/8/layout/cycle8"/>
    <dgm:cxn modelId="{9619E6C4-D266-4E60-8BA4-D93BA35CF669}" srcId="{4F42D464-CA13-4B26-9AAE-BEC465D937BB}" destId="{B096E4BF-8839-40D8-A382-93A79103B341}" srcOrd="1" destOrd="0" parTransId="{8ED5005F-65BC-4040-B86B-6B3931EB416C}" sibTransId="{C8A75420-A4D1-43E4-B5A7-C8552CB6BC69}"/>
    <dgm:cxn modelId="{5874945D-DC5E-4C5A-B7BA-A94E21CFC840}" srcId="{4F42D464-CA13-4B26-9AAE-BEC465D937BB}" destId="{24DD84B5-F950-446F-9713-5D66D8B46B6D}" srcOrd="4" destOrd="0" parTransId="{4C245E1B-E54C-4E50-BD98-57C134F748B3}" sibTransId="{F2347118-6093-4C63-AE7C-D775B249BC52}"/>
    <dgm:cxn modelId="{95270401-559F-4922-99A6-8708862C12A7}" type="presOf" srcId="{7112E32E-2347-405A-A5E7-D709052B026E}" destId="{6AE7D98D-7DC9-4A3B-80D2-3CBB356E60CD}" srcOrd="1" destOrd="0" presId="urn:microsoft.com/office/officeart/2005/8/layout/cycle8"/>
    <dgm:cxn modelId="{2EC99029-8041-4F5E-B648-0F43916252C2}" type="presOf" srcId="{B096E4BF-8839-40D8-A382-93A79103B341}" destId="{6926B467-B4FA-44DF-9354-7632E888C4DE}" srcOrd="0" destOrd="0" presId="urn:microsoft.com/office/officeart/2005/8/layout/cycle8"/>
    <dgm:cxn modelId="{DEFBC763-52DE-4BA8-B9B4-B43229C6A205}" type="presParOf" srcId="{A73099EF-B2FE-4199-8954-BEB9CC491A7C}" destId="{372E87F1-594A-4041-BB09-C677FA4D4388}" srcOrd="0" destOrd="0" presId="urn:microsoft.com/office/officeart/2005/8/layout/cycle8"/>
    <dgm:cxn modelId="{80B4ECB5-DE10-41DB-962F-543883BE9C8C}" type="presParOf" srcId="{A73099EF-B2FE-4199-8954-BEB9CC491A7C}" destId="{33C56F5D-04B5-4D0C-96D8-17659ED1ADC0}" srcOrd="1" destOrd="0" presId="urn:microsoft.com/office/officeart/2005/8/layout/cycle8"/>
    <dgm:cxn modelId="{454C56AF-E07C-48E7-A2B6-0CD262584A45}" type="presParOf" srcId="{A73099EF-B2FE-4199-8954-BEB9CC491A7C}" destId="{58935337-C993-4E22-832C-6E9313B4B0B8}" srcOrd="2" destOrd="0" presId="urn:microsoft.com/office/officeart/2005/8/layout/cycle8"/>
    <dgm:cxn modelId="{31D07114-7023-40FB-9137-AF68322763AA}" type="presParOf" srcId="{A73099EF-B2FE-4199-8954-BEB9CC491A7C}" destId="{A9B55484-ECDF-4CDC-BE2E-4DE1920E733C}" srcOrd="3" destOrd="0" presId="urn:microsoft.com/office/officeart/2005/8/layout/cycle8"/>
    <dgm:cxn modelId="{777B2921-47DD-4BDB-9F77-B3806DBCB97F}" type="presParOf" srcId="{A73099EF-B2FE-4199-8954-BEB9CC491A7C}" destId="{6926B467-B4FA-44DF-9354-7632E888C4DE}" srcOrd="4" destOrd="0" presId="urn:microsoft.com/office/officeart/2005/8/layout/cycle8"/>
    <dgm:cxn modelId="{750059ED-463B-48D4-8162-969165B0D720}" type="presParOf" srcId="{A73099EF-B2FE-4199-8954-BEB9CC491A7C}" destId="{AD23F1B9-956A-4CF6-8CFA-2068A7190296}" srcOrd="5" destOrd="0" presId="urn:microsoft.com/office/officeart/2005/8/layout/cycle8"/>
    <dgm:cxn modelId="{957DC47E-005D-443B-9CD2-58088241B716}" type="presParOf" srcId="{A73099EF-B2FE-4199-8954-BEB9CC491A7C}" destId="{849F141B-B4AA-4FBE-92EB-73E68F3F8C19}" srcOrd="6" destOrd="0" presId="urn:microsoft.com/office/officeart/2005/8/layout/cycle8"/>
    <dgm:cxn modelId="{D9ED8806-BA96-4319-ACAD-0AEEC9366898}" type="presParOf" srcId="{A73099EF-B2FE-4199-8954-BEB9CC491A7C}" destId="{6EB7A267-CC07-44C6-8EB9-B277F03DF02B}" srcOrd="7" destOrd="0" presId="urn:microsoft.com/office/officeart/2005/8/layout/cycle8"/>
    <dgm:cxn modelId="{7D9F6197-D08F-4989-BB03-9A9ED1195417}" type="presParOf" srcId="{A73099EF-B2FE-4199-8954-BEB9CC491A7C}" destId="{30071A46-0635-454A-921E-6012743B71EB}" srcOrd="8" destOrd="0" presId="urn:microsoft.com/office/officeart/2005/8/layout/cycle8"/>
    <dgm:cxn modelId="{2DB730A4-F626-42CC-9A11-457B4E64E3A0}" type="presParOf" srcId="{A73099EF-B2FE-4199-8954-BEB9CC491A7C}" destId="{68953C8E-4883-4EE7-9C1E-86AC64926537}" srcOrd="9" destOrd="0" presId="urn:microsoft.com/office/officeart/2005/8/layout/cycle8"/>
    <dgm:cxn modelId="{563BB01C-0A6E-44B9-82BD-BCEE958CCC4D}" type="presParOf" srcId="{A73099EF-B2FE-4199-8954-BEB9CC491A7C}" destId="{991A6B51-612A-4F52-BDA8-A52A78D3F657}" srcOrd="10" destOrd="0" presId="urn:microsoft.com/office/officeart/2005/8/layout/cycle8"/>
    <dgm:cxn modelId="{0EB34BA7-975B-487F-98D4-E1C12FF4D30F}" type="presParOf" srcId="{A73099EF-B2FE-4199-8954-BEB9CC491A7C}" destId="{C85D6FF1-EB9D-4E1A-83A1-9C1F3B43D5C8}" srcOrd="11" destOrd="0" presId="urn:microsoft.com/office/officeart/2005/8/layout/cycle8"/>
    <dgm:cxn modelId="{5D0CA844-0C43-41D2-8F27-E6CDCE051617}" type="presParOf" srcId="{A73099EF-B2FE-4199-8954-BEB9CC491A7C}" destId="{C871C8FE-E00B-4294-B067-37C89040CB19}" srcOrd="12" destOrd="0" presId="urn:microsoft.com/office/officeart/2005/8/layout/cycle8"/>
    <dgm:cxn modelId="{4DC1A015-927C-4DF8-AEC7-323FFF6C022B}" type="presParOf" srcId="{A73099EF-B2FE-4199-8954-BEB9CC491A7C}" destId="{4888D82E-4A61-4C18-8850-B3D800951AE1}" srcOrd="13" destOrd="0" presId="urn:microsoft.com/office/officeart/2005/8/layout/cycle8"/>
    <dgm:cxn modelId="{1AA5FFAC-D17A-4AC8-A563-DFDD77C3C2DD}" type="presParOf" srcId="{A73099EF-B2FE-4199-8954-BEB9CC491A7C}" destId="{594A2AF3-2E72-4B2D-9E78-EE7F22F7DBA7}" srcOrd="14" destOrd="0" presId="urn:microsoft.com/office/officeart/2005/8/layout/cycle8"/>
    <dgm:cxn modelId="{B947A99A-1ED5-4B50-BE96-644A40CB28EE}" type="presParOf" srcId="{A73099EF-B2FE-4199-8954-BEB9CC491A7C}" destId="{6AE7D98D-7DC9-4A3B-80D2-3CBB356E60CD}" srcOrd="15" destOrd="0" presId="urn:microsoft.com/office/officeart/2005/8/layout/cycle8"/>
    <dgm:cxn modelId="{FD606C12-DE14-45C2-AB2A-7012FBA27056}" type="presParOf" srcId="{A73099EF-B2FE-4199-8954-BEB9CC491A7C}" destId="{1291A50B-9957-4CF1-83AE-456A08CA15D1}" srcOrd="16" destOrd="0" presId="urn:microsoft.com/office/officeart/2005/8/layout/cycle8"/>
    <dgm:cxn modelId="{78EE76CE-3CC9-4D52-AA7F-6D4CBA1A5DD9}" type="presParOf" srcId="{A73099EF-B2FE-4199-8954-BEB9CC491A7C}" destId="{0EE78E44-7405-4E18-A2AA-9B2AFF451075}" srcOrd="17" destOrd="0" presId="urn:microsoft.com/office/officeart/2005/8/layout/cycle8"/>
    <dgm:cxn modelId="{DF30A243-0E09-46EB-86BB-8848C2954F23}" type="presParOf" srcId="{A73099EF-B2FE-4199-8954-BEB9CC491A7C}" destId="{F64A5714-0FCD-4EC8-81EE-81FDF0EBAA91}" srcOrd="18" destOrd="0" presId="urn:microsoft.com/office/officeart/2005/8/layout/cycle8"/>
    <dgm:cxn modelId="{F6A97181-8688-4AC6-B92D-0EA4EA0D74E2}" type="presParOf" srcId="{A73099EF-B2FE-4199-8954-BEB9CC491A7C}" destId="{B79EBD80-D942-45F2-B93A-2F1DB59C599B}" srcOrd="19" destOrd="0" presId="urn:microsoft.com/office/officeart/2005/8/layout/cycle8"/>
    <dgm:cxn modelId="{927AF6FC-5AD8-4AEF-8F6D-5CE3EFB2A278}" type="presParOf" srcId="{A73099EF-B2FE-4199-8954-BEB9CC491A7C}" destId="{D2C39D3B-736D-42C0-8203-990E75A85E94}" srcOrd="20" destOrd="0" presId="urn:microsoft.com/office/officeart/2005/8/layout/cycle8"/>
    <dgm:cxn modelId="{F07E2EEE-2C56-4E09-858A-743ADFBB6726}" type="presParOf" srcId="{A73099EF-B2FE-4199-8954-BEB9CC491A7C}" destId="{5A7EDE99-C099-4927-B289-3356F064B2AF}" srcOrd="21" destOrd="0" presId="urn:microsoft.com/office/officeart/2005/8/layout/cycle8"/>
    <dgm:cxn modelId="{3D45D75D-24DE-4A6A-AF00-C3A53BFAE431}" type="presParOf" srcId="{A73099EF-B2FE-4199-8954-BEB9CC491A7C}" destId="{30998720-D927-42C0-8CD0-839A3C1F7AB2}" srcOrd="22" destOrd="0" presId="urn:microsoft.com/office/officeart/2005/8/layout/cycle8"/>
    <dgm:cxn modelId="{01314662-7DE3-4901-AAD2-72677590CA53}" type="presParOf" srcId="{A73099EF-B2FE-4199-8954-BEB9CC491A7C}" destId="{3AEC969F-41B6-4EFD-AB4A-4DD85BEB8BA2}" srcOrd="23" destOrd="0" presId="urn:microsoft.com/office/officeart/2005/8/layout/cycle8"/>
    <dgm:cxn modelId="{3CC9B364-31F7-4A9F-AF77-4C673B69F452}" type="presParOf" srcId="{A73099EF-B2FE-4199-8954-BEB9CC491A7C}" destId="{67CE347A-66A1-45F1-B374-9E8B7E60D61D}"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79AFC-8E65-4408-824A-BEDD7B8D7B55}" type="doc">
      <dgm:prSet loTypeId="urn:microsoft.com/office/officeart/2005/8/layout/hProcess9" loCatId="process" qsTypeId="urn:microsoft.com/office/officeart/2005/8/quickstyle/simple1" qsCatId="simple" csTypeId="urn:microsoft.com/office/officeart/2005/8/colors/accent1_2" csCatId="accent1" phldr="1"/>
      <dgm:spPr/>
    </dgm:pt>
    <dgm:pt modelId="{A7E65A2C-6BFF-4005-9DCD-BC8E4241BD94}">
      <dgm:prSet phldrT="[Text]"/>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t>Delivery</a:t>
          </a:r>
          <a:r>
            <a:rPr lang="hu-HU" b="1" dirty="0"/>
            <a:t> </a:t>
          </a:r>
          <a:r>
            <a:rPr lang="en-US" b="1" dirty="0"/>
            <a:t>of Care</a:t>
          </a:r>
          <a:endParaRPr lang="en-US" dirty="0"/>
        </a:p>
      </dgm:t>
    </dgm:pt>
    <dgm:pt modelId="{154CD493-3D6B-456D-BF53-668C2827584F}" type="parTrans" cxnId="{0F956B98-FBDC-4356-8C4F-D28A6DAD279B}">
      <dgm:prSet/>
      <dgm:spPr/>
      <dgm:t>
        <a:bodyPr/>
        <a:lstStyle/>
        <a:p>
          <a:endParaRPr lang="en-US"/>
        </a:p>
      </dgm:t>
    </dgm:pt>
    <dgm:pt modelId="{4A1653E7-5BCF-4889-9367-D505882F598D}" type="sibTrans" cxnId="{0F956B98-FBDC-4356-8C4F-D28A6DAD279B}">
      <dgm:prSet/>
      <dgm:spPr/>
      <dgm:t>
        <a:bodyPr/>
        <a:lstStyle/>
        <a:p>
          <a:endParaRPr lang="en-US"/>
        </a:p>
      </dgm:t>
    </dgm:pt>
    <dgm:pt modelId="{83059548-691E-4F89-9049-624BAADCFB1B}">
      <dgm:prSet phldrT="[Text]"/>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t>Decision Support</a:t>
          </a:r>
          <a:endParaRPr lang="en-US" dirty="0"/>
        </a:p>
      </dgm:t>
    </dgm:pt>
    <dgm:pt modelId="{292603A2-2344-4966-B745-5F5B7068A6EF}" type="parTrans" cxnId="{4D4F397E-DD6B-43D2-95C5-84FE0B7A523A}">
      <dgm:prSet/>
      <dgm:spPr/>
      <dgm:t>
        <a:bodyPr/>
        <a:lstStyle/>
        <a:p>
          <a:endParaRPr lang="en-US"/>
        </a:p>
      </dgm:t>
    </dgm:pt>
    <dgm:pt modelId="{D7FE75F1-616A-42DC-A8A9-EDFBF209319F}" type="sibTrans" cxnId="{4D4F397E-DD6B-43D2-95C5-84FE0B7A523A}">
      <dgm:prSet/>
      <dgm:spPr/>
      <dgm:t>
        <a:bodyPr/>
        <a:lstStyle/>
        <a:p>
          <a:endParaRPr lang="en-US"/>
        </a:p>
      </dgm:t>
    </dgm:pt>
    <dgm:pt modelId="{CA9705A4-81B0-4F48-AC1B-97646CF5F438}">
      <dgm:prSet phldrT="[Text]"/>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t>Self Management Support</a:t>
          </a:r>
          <a:endParaRPr lang="en-US" dirty="0"/>
        </a:p>
      </dgm:t>
    </dgm:pt>
    <dgm:pt modelId="{11390133-4C6A-48E4-A374-56BDB5E9E2E1}" type="parTrans" cxnId="{4A876FB7-C5DD-4AB1-A852-E4368FF22B34}">
      <dgm:prSet/>
      <dgm:spPr/>
      <dgm:t>
        <a:bodyPr/>
        <a:lstStyle/>
        <a:p>
          <a:endParaRPr lang="en-US"/>
        </a:p>
      </dgm:t>
    </dgm:pt>
    <dgm:pt modelId="{4982BE57-6100-418D-9B97-17487E4FDF04}" type="sibTrans" cxnId="{4A876FB7-C5DD-4AB1-A852-E4368FF22B34}">
      <dgm:prSet/>
      <dgm:spPr/>
      <dgm:t>
        <a:bodyPr/>
        <a:lstStyle/>
        <a:p>
          <a:endParaRPr lang="en-US"/>
        </a:p>
      </dgm:t>
    </dgm:pt>
    <dgm:pt modelId="{D5C0BDF6-BB62-434D-BB7D-88B691D5BC89}">
      <dgm:prSet phldrT="[Text]"/>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t>Information Systems and Technology</a:t>
          </a:r>
          <a:endParaRPr lang="en-US" dirty="0"/>
        </a:p>
      </dgm:t>
    </dgm:pt>
    <dgm:pt modelId="{5CB02C81-0DC5-48A2-84EC-5875F29ED70B}" type="parTrans" cxnId="{68A78AB4-D60F-4EA7-B05C-363766343384}">
      <dgm:prSet/>
      <dgm:spPr/>
      <dgm:t>
        <a:bodyPr/>
        <a:lstStyle/>
        <a:p>
          <a:endParaRPr lang="en-US"/>
        </a:p>
      </dgm:t>
    </dgm:pt>
    <dgm:pt modelId="{2C9B7980-9D2F-443B-B1FD-2DC09281CB72}" type="sibTrans" cxnId="{68A78AB4-D60F-4EA7-B05C-363766343384}">
      <dgm:prSet/>
      <dgm:spPr/>
      <dgm:t>
        <a:bodyPr/>
        <a:lstStyle/>
        <a:p>
          <a:endParaRPr lang="en-US"/>
        </a:p>
      </dgm:t>
    </dgm:pt>
    <dgm:pt modelId="{13D03796-550B-4079-8EA2-FE2F9E9A97E6}">
      <dgm:prSet phldrT="[Text]"/>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t>Social and</a:t>
          </a:r>
          <a:r>
            <a:rPr lang="hu-HU" b="1" dirty="0"/>
            <a:t> </a:t>
          </a:r>
          <a:r>
            <a:rPr lang="en-US" b="1" dirty="0"/>
            <a:t>Community Resources</a:t>
          </a:r>
          <a:endParaRPr lang="en-US" dirty="0"/>
        </a:p>
      </dgm:t>
    </dgm:pt>
    <dgm:pt modelId="{6CAC56F9-D659-4575-88D5-D92FAB982ACF}" type="parTrans" cxnId="{51EF414E-8BCF-4C41-BAC7-E39C46448F4C}">
      <dgm:prSet/>
      <dgm:spPr/>
      <dgm:t>
        <a:bodyPr/>
        <a:lstStyle/>
        <a:p>
          <a:endParaRPr lang="en-US"/>
        </a:p>
      </dgm:t>
    </dgm:pt>
    <dgm:pt modelId="{A1D71B1D-57CE-4BCC-8181-470BE0F90447}" type="sibTrans" cxnId="{51EF414E-8BCF-4C41-BAC7-E39C46448F4C}">
      <dgm:prSet/>
      <dgm:spPr/>
      <dgm:t>
        <a:bodyPr/>
        <a:lstStyle/>
        <a:p>
          <a:endParaRPr lang="en-US"/>
        </a:p>
      </dgm:t>
    </dgm:pt>
    <dgm:pt modelId="{6E319B76-1528-45A5-8993-97E69ABA04AF}" type="pres">
      <dgm:prSet presAssocID="{BC079AFC-8E65-4408-824A-BEDD7B8D7B55}" presName="CompostProcess" presStyleCnt="0">
        <dgm:presLayoutVars>
          <dgm:dir/>
          <dgm:resizeHandles val="exact"/>
        </dgm:presLayoutVars>
      </dgm:prSet>
      <dgm:spPr/>
    </dgm:pt>
    <dgm:pt modelId="{6839E449-9725-4FAE-9FC6-A745A674242B}" type="pres">
      <dgm:prSet presAssocID="{BC079AFC-8E65-4408-824A-BEDD7B8D7B55}" presName="arrow" presStyleLbl="bgShp" presStyleIdx="0" presStyleCnt="1" custScaleX="117647" custLinFactNeighborY="-295"/>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7AADD6C-1B02-4C1A-9CCC-AD1A85163DCD}" type="pres">
      <dgm:prSet presAssocID="{BC079AFC-8E65-4408-824A-BEDD7B8D7B55}" presName="linearProcess" presStyleCnt="0"/>
      <dgm:spPr/>
    </dgm:pt>
    <dgm:pt modelId="{74BA5EF6-C38B-4C79-865E-C25E7176DE67}" type="pres">
      <dgm:prSet presAssocID="{A7E65A2C-6BFF-4005-9DCD-BC8E4241BD94}" presName="textNode" presStyleLbl="node1" presStyleIdx="0" presStyleCnt="5">
        <dgm:presLayoutVars>
          <dgm:bulletEnabled val="1"/>
        </dgm:presLayoutVars>
      </dgm:prSet>
      <dgm:spPr/>
      <dgm:t>
        <a:bodyPr/>
        <a:lstStyle/>
        <a:p>
          <a:endParaRPr lang="en-US"/>
        </a:p>
      </dgm:t>
    </dgm:pt>
    <dgm:pt modelId="{A3D3D56F-2197-4713-BF04-74002C10064F}" type="pres">
      <dgm:prSet presAssocID="{4A1653E7-5BCF-4889-9367-D505882F598D}" presName="sibTrans" presStyleCnt="0"/>
      <dgm:spPr/>
    </dgm:pt>
    <dgm:pt modelId="{14FD6E07-C0FC-4DF1-BAF3-BC995FD5F792}" type="pres">
      <dgm:prSet presAssocID="{83059548-691E-4F89-9049-624BAADCFB1B}" presName="textNode" presStyleLbl="node1" presStyleIdx="1" presStyleCnt="5">
        <dgm:presLayoutVars>
          <dgm:bulletEnabled val="1"/>
        </dgm:presLayoutVars>
      </dgm:prSet>
      <dgm:spPr/>
      <dgm:t>
        <a:bodyPr/>
        <a:lstStyle/>
        <a:p>
          <a:endParaRPr lang="en-US"/>
        </a:p>
      </dgm:t>
    </dgm:pt>
    <dgm:pt modelId="{E29353AD-BBAD-4A82-93B9-B9790CE980D7}" type="pres">
      <dgm:prSet presAssocID="{D7FE75F1-616A-42DC-A8A9-EDFBF209319F}" presName="sibTrans" presStyleCnt="0"/>
      <dgm:spPr/>
    </dgm:pt>
    <dgm:pt modelId="{864779A0-3FA8-4857-BEBC-4E19E9AB2706}" type="pres">
      <dgm:prSet presAssocID="{CA9705A4-81B0-4F48-AC1B-97646CF5F438}" presName="textNode" presStyleLbl="node1" presStyleIdx="2" presStyleCnt="5">
        <dgm:presLayoutVars>
          <dgm:bulletEnabled val="1"/>
        </dgm:presLayoutVars>
      </dgm:prSet>
      <dgm:spPr/>
      <dgm:t>
        <a:bodyPr/>
        <a:lstStyle/>
        <a:p>
          <a:endParaRPr lang="en-US"/>
        </a:p>
      </dgm:t>
    </dgm:pt>
    <dgm:pt modelId="{01948D61-B35A-48D0-8980-7BFF52F96AC4}" type="pres">
      <dgm:prSet presAssocID="{4982BE57-6100-418D-9B97-17487E4FDF04}" presName="sibTrans" presStyleCnt="0"/>
      <dgm:spPr/>
    </dgm:pt>
    <dgm:pt modelId="{2A8251E8-AB83-4430-B775-BA83F1FC4787}" type="pres">
      <dgm:prSet presAssocID="{D5C0BDF6-BB62-434D-BB7D-88B691D5BC89}" presName="textNode" presStyleLbl="node1" presStyleIdx="3" presStyleCnt="5">
        <dgm:presLayoutVars>
          <dgm:bulletEnabled val="1"/>
        </dgm:presLayoutVars>
      </dgm:prSet>
      <dgm:spPr/>
      <dgm:t>
        <a:bodyPr/>
        <a:lstStyle/>
        <a:p>
          <a:endParaRPr lang="en-US"/>
        </a:p>
      </dgm:t>
    </dgm:pt>
    <dgm:pt modelId="{4B6C9F81-8D65-47AB-B3B9-8150349BC72E}" type="pres">
      <dgm:prSet presAssocID="{2C9B7980-9D2F-443B-B1FD-2DC09281CB72}" presName="sibTrans" presStyleCnt="0"/>
      <dgm:spPr/>
    </dgm:pt>
    <dgm:pt modelId="{6EFC897B-C641-4600-936D-D160B1A61AEE}" type="pres">
      <dgm:prSet presAssocID="{13D03796-550B-4079-8EA2-FE2F9E9A97E6}" presName="textNode" presStyleLbl="node1" presStyleIdx="4" presStyleCnt="5">
        <dgm:presLayoutVars>
          <dgm:bulletEnabled val="1"/>
        </dgm:presLayoutVars>
      </dgm:prSet>
      <dgm:spPr/>
      <dgm:t>
        <a:bodyPr/>
        <a:lstStyle/>
        <a:p>
          <a:endParaRPr lang="en-US"/>
        </a:p>
      </dgm:t>
    </dgm:pt>
  </dgm:ptLst>
  <dgm:cxnLst>
    <dgm:cxn modelId="{4A876FB7-C5DD-4AB1-A852-E4368FF22B34}" srcId="{BC079AFC-8E65-4408-824A-BEDD7B8D7B55}" destId="{CA9705A4-81B0-4F48-AC1B-97646CF5F438}" srcOrd="2" destOrd="0" parTransId="{11390133-4C6A-48E4-A374-56BDB5E9E2E1}" sibTransId="{4982BE57-6100-418D-9B97-17487E4FDF04}"/>
    <dgm:cxn modelId="{0F956B98-FBDC-4356-8C4F-D28A6DAD279B}" srcId="{BC079AFC-8E65-4408-824A-BEDD7B8D7B55}" destId="{A7E65A2C-6BFF-4005-9DCD-BC8E4241BD94}" srcOrd="0" destOrd="0" parTransId="{154CD493-3D6B-456D-BF53-668C2827584F}" sibTransId="{4A1653E7-5BCF-4889-9367-D505882F598D}"/>
    <dgm:cxn modelId="{2E11E031-9AEB-4EB5-AF9E-5194EB8EFB35}" type="presOf" srcId="{13D03796-550B-4079-8EA2-FE2F9E9A97E6}" destId="{6EFC897B-C641-4600-936D-D160B1A61AEE}" srcOrd="0" destOrd="0" presId="urn:microsoft.com/office/officeart/2005/8/layout/hProcess9"/>
    <dgm:cxn modelId="{D5F15571-88C5-4F4E-A72A-C834B0FC4631}" type="presOf" srcId="{CA9705A4-81B0-4F48-AC1B-97646CF5F438}" destId="{864779A0-3FA8-4857-BEBC-4E19E9AB2706}" srcOrd="0" destOrd="0" presId="urn:microsoft.com/office/officeart/2005/8/layout/hProcess9"/>
    <dgm:cxn modelId="{4D4F397E-DD6B-43D2-95C5-84FE0B7A523A}" srcId="{BC079AFC-8E65-4408-824A-BEDD7B8D7B55}" destId="{83059548-691E-4F89-9049-624BAADCFB1B}" srcOrd="1" destOrd="0" parTransId="{292603A2-2344-4966-B745-5F5B7068A6EF}" sibTransId="{D7FE75F1-616A-42DC-A8A9-EDFBF209319F}"/>
    <dgm:cxn modelId="{AA2293C3-A49D-4C5D-B2FF-C20C18A34459}" type="presOf" srcId="{83059548-691E-4F89-9049-624BAADCFB1B}" destId="{14FD6E07-C0FC-4DF1-BAF3-BC995FD5F792}" srcOrd="0" destOrd="0" presId="urn:microsoft.com/office/officeart/2005/8/layout/hProcess9"/>
    <dgm:cxn modelId="{8BBB12F9-A072-437F-AECB-B8C1840D6AE0}" type="presOf" srcId="{D5C0BDF6-BB62-434D-BB7D-88B691D5BC89}" destId="{2A8251E8-AB83-4430-B775-BA83F1FC4787}" srcOrd="0" destOrd="0" presId="urn:microsoft.com/office/officeart/2005/8/layout/hProcess9"/>
    <dgm:cxn modelId="{51EF414E-8BCF-4C41-BAC7-E39C46448F4C}" srcId="{BC079AFC-8E65-4408-824A-BEDD7B8D7B55}" destId="{13D03796-550B-4079-8EA2-FE2F9E9A97E6}" srcOrd="4" destOrd="0" parTransId="{6CAC56F9-D659-4575-88D5-D92FAB982ACF}" sibTransId="{A1D71B1D-57CE-4BCC-8181-470BE0F90447}"/>
    <dgm:cxn modelId="{564E48BA-D1BB-4E1D-B297-6AB417E04E63}" type="presOf" srcId="{A7E65A2C-6BFF-4005-9DCD-BC8E4241BD94}" destId="{74BA5EF6-C38B-4C79-865E-C25E7176DE67}" srcOrd="0" destOrd="0" presId="urn:microsoft.com/office/officeart/2005/8/layout/hProcess9"/>
    <dgm:cxn modelId="{289D45F4-48D6-433E-A122-C0FEEAB635AA}" type="presOf" srcId="{BC079AFC-8E65-4408-824A-BEDD7B8D7B55}" destId="{6E319B76-1528-45A5-8993-97E69ABA04AF}" srcOrd="0" destOrd="0" presId="urn:microsoft.com/office/officeart/2005/8/layout/hProcess9"/>
    <dgm:cxn modelId="{68A78AB4-D60F-4EA7-B05C-363766343384}" srcId="{BC079AFC-8E65-4408-824A-BEDD7B8D7B55}" destId="{D5C0BDF6-BB62-434D-BB7D-88B691D5BC89}" srcOrd="3" destOrd="0" parTransId="{5CB02C81-0DC5-48A2-84EC-5875F29ED70B}" sibTransId="{2C9B7980-9D2F-443B-B1FD-2DC09281CB72}"/>
    <dgm:cxn modelId="{B4974D24-F2A1-413C-B02A-2B68C06E212C}" type="presParOf" srcId="{6E319B76-1528-45A5-8993-97E69ABA04AF}" destId="{6839E449-9725-4FAE-9FC6-A745A674242B}" srcOrd="0" destOrd="0" presId="urn:microsoft.com/office/officeart/2005/8/layout/hProcess9"/>
    <dgm:cxn modelId="{96DC24F5-5E0D-4826-92B8-965C63233EB9}" type="presParOf" srcId="{6E319B76-1528-45A5-8993-97E69ABA04AF}" destId="{C7AADD6C-1B02-4C1A-9CCC-AD1A85163DCD}" srcOrd="1" destOrd="0" presId="urn:microsoft.com/office/officeart/2005/8/layout/hProcess9"/>
    <dgm:cxn modelId="{2DB59C9E-0C32-41F3-B812-BC5AD9567B35}" type="presParOf" srcId="{C7AADD6C-1B02-4C1A-9CCC-AD1A85163DCD}" destId="{74BA5EF6-C38B-4C79-865E-C25E7176DE67}" srcOrd="0" destOrd="0" presId="urn:microsoft.com/office/officeart/2005/8/layout/hProcess9"/>
    <dgm:cxn modelId="{7622E1A5-0094-4B74-8C42-AEAB4BC8C273}" type="presParOf" srcId="{C7AADD6C-1B02-4C1A-9CCC-AD1A85163DCD}" destId="{A3D3D56F-2197-4713-BF04-74002C10064F}" srcOrd="1" destOrd="0" presId="urn:microsoft.com/office/officeart/2005/8/layout/hProcess9"/>
    <dgm:cxn modelId="{6711D637-56EB-44D2-BC8A-0AE90C2E0E8C}" type="presParOf" srcId="{C7AADD6C-1B02-4C1A-9CCC-AD1A85163DCD}" destId="{14FD6E07-C0FC-4DF1-BAF3-BC995FD5F792}" srcOrd="2" destOrd="0" presId="urn:microsoft.com/office/officeart/2005/8/layout/hProcess9"/>
    <dgm:cxn modelId="{B7F5CA9F-02CD-4EA8-B426-689A4C4452CA}" type="presParOf" srcId="{C7AADD6C-1B02-4C1A-9CCC-AD1A85163DCD}" destId="{E29353AD-BBAD-4A82-93B9-B9790CE980D7}" srcOrd="3" destOrd="0" presId="urn:microsoft.com/office/officeart/2005/8/layout/hProcess9"/>
    <dgm:cxn modelId="{64B10FDB-DC83-4D49-8F67-6BD6C333BF49}" type="presParOf" srcId="{C7AADD6C-1B02-4C1A-9CCC-AD1A85163DCD}" destId="{864779A0-3FA8-4857-BEBC-4E19E9AB2706}" srcOrd="4" destOrd="0" presId="urn:microsoft.com/office/officeart/2005/8/layout/hProcess9"/>
    <dgm:cxn modelId="{404D94EA-36BB-47D4-BFF9-56C9AD994E69}" type="presParOf" srcId="{C7AADD6C-1B02-4C1A-9CCC-AD1A85163DCD}" destId="{01948D61-B35A-48D0-8980-7BFF52F96AC4}" srcOrd="5" destOrd="0" presId="urn:microsoft.com/office/officeart/2005/8/layout/hProcess9"/>
    <dgm:cxn modelId="{4267C523-7916-4972-9BA7-28EC2D098482}" type="presParOf" srcId="{C7AADD6C-1B02-4C1A-9CCC-AD1A85163DCD}" destId="{2A8251E8-AB83-4430-B775-BA83F1FC4787}" srcOrd="6" destOrd="0" presId="urn:microsoft.com/office/officeart/2005/8/layout/hProcess9"/>
    <dgm:cxn modelId="{285B8E2D-07A3-4446-A1D9-0994956FF226}" type="presParOf" srcId="{C7AADD6C-1B02-4C1A-9CCC-AD1A85163DCD}" destId="{4B6C9F81-8D65-47AB-B3B9-8150349BC72E}" srcOrd="7" destOrd="0" presId="urn:microsoft.com/office/officeart/2005/8/layout/hProcess9"/>
    <dgm:cxn modelId="{220F24EB-FE8B-450A-B6EF-5DC5F7CF77DE}" type="presParOf" srcId="{C7AADD6C-1B02-4C1A-9CCC-AD1A85163DCD}" destId="{6EFC897B-C641-4600-936D-D160B1A61AE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ECAC5A-3D86-42A0-91D1-0104E74E12C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CB24B296-465B-4428-AAF7-5AC3E6026262}">
      <dgm:prSet phldrT="[Szöveg]" custT="1"/>
      <dgm:spPr>
        <a:solidFill>
          <a:srgbClr val="FF6600">
            <a:alpha val="90000"/>
          </a:srgbClr>
        </a:solidFill>
        <a:ln w="19050">
          <a:noFill/>
          <a:prstDash val="solid"/>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cap="all" baseline="0" dirty="0">
              <a:solidFill>
                <a:schemeClr val="bg1"/>
              </a:solidFill>
            </a:rPr>
            <a:t>tool for decision-makers,</a:t>
          </a:r>
          <a:r>
            <a:rPr lang="hu-HU" sz="1600" b="1" cap="all" baseline="0" dirty="0">
              <a:solidFill>
                <a:schemeClr val="bg1"/>
              </a:solidFill>
            </a:rPr>
            <a:t> </a:t>
          </a:r>
          <a:r>
            <a:rPr lang="en-US" sz="1600" b="1" cap="all" baseline="0" dirty="0">
              <a:solidFill>
                <a:schemeClr val="bg1"/>
              </a:solidFill>
            </a:rPr>
            <a:t>healthcare providers, </a:t>
          </a:r>
          <a:r>
            <a:rPr lang="hu-HU" sz="1600" b="1" cap="all" baseline="0" dirty="0">
              <a:solidFill>
                <a:schemeClr val="bg1"/>
              </a:solidFill>
            </a:rPr>
            <a:t/>
          </a:r>
          <a:br>
            <a:rPr lang="hu-HU" sz="1600" b="1" cap="all" baseline="0" dirty="0">
              <a:solidFill>
                <a:schemeClr val="bg1"/>
              </a:solidFill>
            </a:rPr>
          </a:br>
          <a:r>
            <a:rPr lang="en-US" sz="1600" b="1" cap="all" baseline="0" dirty="0">
              <a:solidFill>
                <a:schemeClr val="bg1"/>
              </a:solidFill>
            </a:rPr>
            <a:t>patients and healthcare personnel </a:t>
          </a:r>
          <a:endParaRPr lang="hu-HU" sz="1600" b="1" cap="all" baseline="0" dirty="0">
            <a:solidFill>
              <a:schemeClr val="bg1"/>
            </a:solidFill>
          </a:endParaRPr>
        </a:p>
      </dgm:t>
    </dgm:pt>
    <dgm:pt modelId="{A9A7C131-2772-4220-94A6-7F4C09C553AD}" type="parTrans" cxnId="{3D1183BE-EF8D-42F1-9F7E-33117954B91F}">
      <dgm:prSet/>
      <dgm:spPr/>
      <dgm:t>
        <a:bodyPr/>
        <a:lstStyle/>
        <a:p>
          <a:endParaRPr lang="hu-HU"/>
        </a:p>
      </dgm:t>
    </dgm:pt>
    <dgm:pt modelId="{D03DD247-F626-49BC-B39F-04BE4FC8A450}" type="sibTrans" cxnId="{3D1183BE-EF8D-42F1-9F7E-33117954B91F}">
      <dgm:prSet/>
      <dgm:spPr/>
      <dgm:t>
        <a:bodyPr/>
        <a:lstStyle/>
        <a:p>
          <a:endParaRPr lang="hu-HU"/>
        </a:p>
      </dgm:t>
    </dgm:pt>
    <dgm:pt modelId="{98D5121B-8881-4DDF-831F-82011238343D}">
      <dgm:prSet phldrT="[Szöveg]" custT="1"/>
      <dgm:spPr>
        <a:solidFill>
          <a:schemeClr val="accent1">
            <a:lumMod val="75000"/>
            <a:alpha val="90000"/>
          </a:schemeClr>
        </a:solidFill>
        <a:ln w="19050">
          <a:noFill/>
          <a:prstDash val="solid"/>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500" b="1" cap="all" baseline="0" dirty="0">
              <a:solidFill>
                <a:schemeClr val="bg1"/>
              </a:solidFill>
            </a:rPr>
            <a:t>to evaluate and support the implementation of good practices </a:t>
          </a:r>
          <a:endParaRPr lang="hu-HU" sz="1500" b="1" cap="all" baseline="0" dirty="0">
            <a:solidFill>
              <a:schemeClr val="bg1"/>
            </a:solidFill>
          </a:endParaRPr>
        </a:p>
      </dgm:t>
    </dgm:pt>
    <dgm:pt modelId="{A72D790E-2E77-4B45-8146-036C45A33A70}" type="parTrans" cxnId="{C32F873F-E6F6-4E1E-9D3D-E9F746714860}">
      <dgm:prSet/>
      <dgm:spPr>
        <a:ln w="19050">
          <a:solidFill>
            <a:schemeClr val="accent5">
              <a:lumMod val="60000"/>
              <a:lumOff val="40000"/>
            </a:schemeClr>
          </a:solidFill>
        </a:ln>
      </dgm:spPr>
      <dgm:t>
        <a:bodyPr/>
        <a:lstStyle/>
        <a:p>
          <a:endParaRPr lang="hu-HU"/>
        </a:p>
      </dgm:t>
    </dgm:pt>
    <dgm:pt modelId="{6B57BA47-4F3F-4A04-8415-1FC4AEA69A49}" type="sibTrans" cxnId="{C32F873F-E6F6-4E1E-9D3D-E9F746714860}">
      <dgm:prSet/>
      <dgm:spPr/>
      <dgm:t>
        <a:bodyPr/>
        <a:lstStyle/>
        <a:p>
          <a:endParaRPr lang="hu-HU"/>
        </a:p>
      </dgm:t>
    </dgm:pt>
    <dgm:pt modelId="{94CBB535-7AE9-4866-AA85-A8E005674E54}">
      <dgm:prSet phldrT="[Szöveg]" custT="1"/>
      <dgm:spPr>
        <a:solidFill>
          <a:schemeClr val="accent1">
            <a:lumMod val="75000"/>
            <a:alpha val="90000"/>
          </a:schemeClr>
        </a:solidFill>
        <a:ln w="19050">
          <a:noFill/>
          <a:prstDash val="solid"/>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GB" sz="1500" b="1" cap="all" baseline="0" noProof="0" dirty="0">
              <a:solidFill>
                <a:schemeClr val="bg1"/>
              </a:solidFill>
            </a:rPr>
            <a:t>to improve the quality of care for people with chronic diseases</a:t>
          </a:r>
        </a:p>
      </dgm:t>
    </dgm:pt>
    <dgm:pt modelId="{BDF8594D-E6B2-4AB8-9FD2-64DCB1F4553E}" type="parTrans" cxnId="{00E22421-971E-438C-905C-08029AABABA2}">
      <dgm:prSet/>
      <dgm:spPr>
        <a:ln w="19050">
          <a:solidFill>
            <a:schemeClr val="accent5">
              <a:lumMod val="60000"/>
              <a:lumOff val="40000"/>
            </a:schemeClr>
          </a:solidFill>
        </a:ln>
      </dgm:spPr>
      <dgm:t>
        <a:bodyPr/>
        <a:lstStyle/>
        <a:p>
          <a:endParaRPr lang="hu-HU"/>
        </a:p>
      </dgm:t>
    </dgm:pt>
    <dgm:pt modelId="{68889D80-488D-4DDC-95A3-CAB5CBF4D291}" type="sibTrans" cxnId="{00E22421-971E-438C-905C-08029AABABA2}">
      <dgm:prSet/>
      <dgm:spPr/>
      <dgm:t>
        <a:bodyPr/>
        <a:lstStyle/>
        <a:p>
          <a:endParaRPr lang="hu-HU"/>
        </a:p>
      </dgm:t>
    </dgm:pt>
    <dgm:pt modelId="{1A997B23-C75D-4B4A-B2AD-4EE0EE18F730}" type="pres">
      <dgm:prSet presAssocID="{FEECAC5A-3D86-42A0-91D1-0104E74E12C4}" presName="hierChild1" presStyleCnt="0">
        <dgm:presLayoutVars>
          <dgm:chPref val="1"/>
          <dgm:dir/>
          <dgm:animOne val="branch"/>
          <dgm:animLvl val="lvl"/>
          <dgm:resizeHandles/>
        </dgm:presLayoutVars>
      </dgm:prSet>
      <dgm:spPr/>
      <dgm:t>
        <a:bodyPr/>
        <a:lstStyle/>
        <a:p>
          <a:endParaRPr lang="en-US"/>
        </a:p>
      </dgm:t>
    </dgm:pt>
    <dgm:pt modelId="{8D047800-1A37-43E0-9640-774F1F7B7B1F}" type="pres">
      <dgm:prSet presAssocID="{CB24B296-465B-4428-AAF7-5AC3E6026262}" presName="hierRoot1" presStyleCnt="0"/>
      <dgm:spPr/>
    </dgm:pt>
    <dgm:pt modelId="{ED315D4C-597F-439E-ABE3-261DD5B4DEBD}" type="pres">
      <dgm:prSet presAssocID="{CB24B296-465B-4428-AAF7-5AC3E6026262}" presName="composite" presStyleCnt="0"/>
      <dgm:spPr/>
    </dgm:pt>
    <dgm:pt modelId="{12879A62-6DA1-4EE9-A549-F0DD4118C00F}" type="pres">
      <dgm:prSet presAssocID="{CB24B296-465B-4428-AAF7-5AC3E6026262}" presName="background" presStyleLbl="node0" presStyleIdx="0" presStyleCnt="1"/>
      <dgm:spPr>
        <a:solidFill>
          <a:schemeClr val="accent3">
            <a:lumMod val="20000"/>
            <a:lumOff val="80000"/>
          </a:schemeClr>
        </a:solidFill>
        <a:ln>
          <a:solidFill>
            <a:schemeClr val="bg1"/>
          </a:solidFill>
          <a:prstDash val="sysDot"/>
        </a:ln>
      </dgm:spPr>
    </dgm:pt>
    <dgm:pt modelId="{0D65FF43-8BD0-43E4-8BCA-618776DB1331}" type="pres">
      <dgm:prSet presAssocID="{CB24B296-465B-4428-AAF7-5AC3E6026262}" presName="text" presStyleLbl="fgAcc0" presStyleIdx="0" presStyleCnt="1" custScaleX="233342" custScaleY="48515">
        <dgm:presLayoutVars>
          <dgm:chPref val="3"/>
        </dgm:presLayoutVars>
      </dgm:prSet>
      <dgm:spPr/>
      <dgm:t>
        <a:bodyPr/>
        <a:lstStyle/>
        <a:p>
          <a:endParaRPr lang="en-US"/>
        </a:p>
      </dgm:t>
    </dgm:pt>
    <dgm:pt modelId="{8FF725F7-33A4-43EB-AA90-AFF5A8912CFC}" type="pres">
      <dgm:prSet presAssocID="{CB24B296-465B-4428-AAF7-5AC3E6026262}" presName="hierChild2" presStyleCnt="0"/>
      <dgm:spPr/>
    </dgm:pt>
    <dgm:pt modelId="{C165C5AC-BB58-455A-B273-4D88D1B37A7A}" type="pres">
      <dgm:prSet presAssocID="{A72D790E-2E77-4B45-8146-036C45A33A70}" presName="Name10" presStyleLbl="parChTrans1D2" presStyleIdx="0" presStyleCnt="2"/>
      <dgm:spPr/>
      <dgm:t>
        <a:bodyPr/>
        <a:lstStyle/>
        <a:p>
          <a:endParaRPr lang="en-US"/>
        </a:p>
      </dgm:t>
    </dgm:pt>
    <dgm:pt modelId="{71DBFC1E-9F8E-4621-879C-73D3CF5C8A16}" type="pres">
      <dgm:prSet presAssocID="{98D5121B-8881-4DDF-831F-82011238343D}" presName="hierRoot2" presStyleCnt="0"/>
      <dgm:spPr/>
    </dgm:pt>
    <dgm:pt modelId="{83212767-DC92-4E74-BD67-2EF6B5BF9A25}" type="pres">
      <dgm:prSet presAssocID="{98D5121B-8881-4DDF-831F-82011238343D}" presName="composite2" presStyleCnt="0"/>
      <dgm:spPr/>
    </dgm:pt>
    <dgm:pt modelId="{B053EF5A-C3F7-4652-8156-CFFEF374D8B3}" type="pres">
      <dgm:prSet presAssocID="{98D5121B-8881-4DDF-831F-82011238343D}" presName="background2" presStyleLbl="node2" presStyleIdx="0" presStyleCnt="2"/>
      <dgm:spPr>
        <a:solidFill>
          <a:schemeClr val="accent3">
            <a:lumMod val="20000"/>
            <a:lumOff val="80000"/>
          </a:schemeClr>
        </a:solidFill>
      </dgm:spPr>
    </dgm:pt>
    <dgm:pt modelId="{2EE05907-1EE7-4437-80F9-2D2F5F0315B0}" type="pres">
      <dgm:prSet presAssocID="{98D5121B-8881-4DDF-831F-82011238343D}" presName="text2" presStyleLbl="fgAcc2" presStyleIdx="0" presStyleCnt="2" custScaleX="151351" custScaleY="45984">
        <dgm:presLayoutVars>
          <dgm:chPref val="3"/>
        </dgm:presLayoutVars>
      </dgm:prSet>
      <dgm:spPr/>
      <dgm:t>
        <a:bodyPr/>
        <a:lstStyle/>
        <a:p>
          <a:endParaRPr lang="en-US"/>
        </a:p>
      </dgm:t>
    </dgm:pt>
    <dgm:pt modelId="{4579DA1A-E3B3-46B7-ACE8-FDBEDDAE455A}" type="pres">
      <dgm:prSet presAssocID="{98D5121B-8881-4DDF-831F-82011238343D}" presName="hierChild3" presStyleCnt="0"/>
      <dgm:spPr/>
    </dgm:pt>
    <dgm:pt modelId="{762B74D9-3748-4A16-9039-9685A64D475B}" type="pres">
      <dgm:prSet presAssocID="{BDF8594D-E6B2-4AB8-9FD2-64DCB1F4553E}" presName="Name10" presStyleLbl="parChTrans1D2" presStyleIdx="1" presStyleCnt="2"/>
      <dgm:spPr/>
      <dgm:t>
        <a:bodyPr/>
        <a:lstStyle/>
        <a:p>
          <a:endParaRPr lang="en-US"/>
        </a:p>
      </dgm:t>
    </dgm:pt>
    <dgm:pt modelId="{7A508A67-B8EC-4AC8-A21F-EFE826C58341}" type="pres">
      <dgm:prSet presAssocID="{94CBB535-7AE9-4866-AA85-A8E005674E54}" presName="hierRoot2" presStyleCnt="0"/>
      <dgm:spPr/>
    </dgm:pt>
    <dgm:pt modelId="{94E26042-9EA8-4DDE-A807-22D50029ED58}" type="pres">
      <dgm:prSet presAssocID="{94CBB535-7AE9-4866-AA85-A8E005674E54}" presName="composite2" presStyleCnt="0"/>
      <dgm:spPr/>
    </dgm:pt>
    <dgm:pt modelId="{9C7F11EE-288D-4BEC-A270-1BE97E402057}" type="pres">
      <dgm:prSet presAssocID="{94CBB535-7AE9-4866-AA85-A8E005674E54}" presName="background2" presStyleLbl="node2" presStyleIdx="1" presStyleCnt="2"/>
      <dgm:spPr>
        <a:solidFill>
          <a:schemeClr val="accent3">
            <a:lumMod val="20000"/>
            <a:lumOff val="80000"/>
          </a:schemeClr>
        </a:solidFill>
      </dgm:spPr>
    </dgm:pt>
    <dgm:pt modelId="{6FA2455A-7C2C-4BB9-A1B6-EC34C0263EA4}" type="pres">
      <dgm:prSet presAssocID="{94CBB535-7AE9-4866-AA85-A8E005674E54}" presName="text2" presStyleLbl="fgAcc2" presStyleIdx="1" presStyleCnt="2" custScaleX="140506" custScaleY="47290" custLinFactNeighborX="4150" custLinFactNeighborY="-726">
        <dgm:presLayoutVars>
          <dgm:chPref val="3"/>
        </dgm:presLayoutVars>
      </dgm:prSet>
      <dgm:spPr/>
      <dgm:t>
        <a:bodyPr/>
        <a:lstStyle/>
        <a:p>
          <a:endParaRPr lang="en-US"/>
        </a:p>
      </dgm:t>
    </dgm:pt>
    <dgm:pt modelId="{C59BE4D1-5E01-4597-A2CB-181D60A78279}" type="pres">
      <dgm:prSet presAssocID="{94CBB535-7AE9-4866-AA85-A8E005674E54}" presName="hierChild3" presStyleCnt="0"/>
      <dgm:spPr/>
    </dgm:pt>
  </dgm:ptLst>
  <dgm:cxnLst>
    <dgm:cxn modelId="{0F5F2DDD-5579-4105-9AEA-40A6A91FB168}" type="presOf" srcId="{BDF8594D-E6B2-4AB8-9FD2-64DCB1F4553E}" destId="{762B74D9-3748-4A16-9039-9685A64D475B}" srcOrd="0" destOrd="0" presId="urn:microsoft.com/office/officeart/2005/8/layout/hierarchy1"/>
    <dgm:cxn modelId="{00E22421-971E-438C-905C-08029AABABA2}" srcId="{CB24B296-465B-4428-AAF7-5AC3E6026262}" destId="{94CBB535-7AE9-4866-AA85-A8E005674E54}" srcOrd="1" destOrd="0" parTransId="{BDF8594D-E6B2-4AB8-9FD2-64DCB1F4553E}" sibTransId="{68889D80-488D-4DDC-95A3-CAB5CBF4D291}"/>
    <dgm:cxn modelId="{8A36A81B-0162-4EAA-AD1D-A8FA19617479}" type="presOf" srcId="{A72D790E-2E77-4B45-8146-036C45A33A70}" destId="{C165C5AC-BB58-455A-B273-4D88D1B37A7A}" srcOrd="0" destOrd="0" presId="urn:microsoft.com/office/officeart/2005/8/layout/hierarchy1"/>
    <dgm:cxn modelId="{C32F873F-E6F6-4E1E-9D3D-E9F746714860}" srcId="{CB24B296-465B-4428-AAF7-5AC3E6026262}" destId="{98D5121B-8881-4DDF-831F-82011238343D}" srcOrd="0" destOrd="0" parTransId="{A72D790E-2E77-4B45-8146-036C45A33A70}" sibTransId="{6B57BA47-4F3F-4A04-8415-1FC4AEA69A49}"/>
    <dgm:cxn modelId="{3C8F1EEF-22C1-4098-A0A4-7C9ACB3BCE10}" type="presOf" srcId="{94CBB535-7AE9-4866-AA85-A8E005674E54}" destId="{6FA2455A-7C2C-4BB9-A1B6-EC34C0263EA4}" srcOrd="0" destOrd="0" presId="urn:microsoft.com/office/officeart/2005/8/layout/hierarchy1"/>
    <dgm:cxn modelId="{9DF81469-E9F2-44B9-A63C-D3A43FD2646D}" type="presOf" srcId="{CB24B296-465B-4428-AAF7-5AC3E6026262}" destId="{0D65FF43-8BD0-43E4-8BCA-618776DB1331}" srcOrd="0" destOrd="0" presId="urn:microsoft.com/office/officeart/2005/8/layout/hierarchy1"/>
    <dgm:cxn modelId="{A38EF24B-44CD-4E5E-854F-4848D3A1A75A}" type="presOf" srcId="{FEECAC5A-3D86-42A0-91D1-0104E74E12C4}" destId="{1A997B23-C75D-4B4A-B2AD-4EE0EE18F730}" srcOrd="0" destOrd="0" presId="urn:microsoft.com/office/officeart/2005/8/layout/hierarchy1"/>
    <dgm:cxn modelId="{3D1183BE-EF8D-42F1-9F7E-33117954B91F}" srcId="{FEECAC5A-3D86-42A0-91D1-0104E74E12C4}" destId="{CB24B296-465B-4428-AAF7-5AC3E6026262}" srcOrd="0" destOrd="0" parTransId="{A9A7C131-2772-4220-94A6-7F4C09C553AD}" sibTransId="{D03DD247-F626-49BC-B39F-04BE4FC8A450}"/>
    <dgm:cxn modelId="{A9522D75-7565-4194-A493-21DDF344F0C9}" type="presOf" srcId="{98D5121B-8881-4DDF-831F-82011238343D}" destId="{2EE05907-1EE7-4437-80F9-2D2F5F0315B0}" srcOrd="0" destOrd="0" presId="urn:microsoft.com/office/officeart/2005/8/layout/hierarchy1"/>
    <dgm:cxn modelId="{FDFE1EEC-210F-4AAF-9B7F-0CC539D41906}" type="presParOf" srcId="{1A997B23-C75D-4B4A-B2AD-4EE0EE18F730}" destId="{8D047800-1A37-43E0-9640-774F1F7B7B1F}" srcOrd="0" destOrd="0" presId="urn:microsoft.com/office/officeart/2005/8/layout/hierarchy1"/>
    <dgm:cxn modelId="{ACF624AE-8292-4E26-81DF-53F23ECA0941}" type="presParOf" srcId="{8D047800-1A37-43E0-9640-774F1F7B7B1F}" destId="{ED315D4C-597F-439E-ABE3-261DD5B4DEBD}" srcOrd="0" destOrd="0" presId="urn:microsoft.com/office/officeart/2005/8/layout/hierarchy1"/>
    <dgm:cxn modelId="{A2809540-51D6-4035-9299-4B7EAA412E25}" type="presParOf" srcId="{ED315D4C-597F-439E-ABE3-261DD5B4DEBD}" destId="{12879A62-6DA1-4EE9-A549-F0DD4118C00F}" srcOrd="0" destOrd="0" presId="urn:microsoft.com/office/officeart/2005/8/layout/hierarchy1"/>
    <dgm:cxn modelId="{C8CE59C5-1FC1-4B72-997A-B6831AE95F4B}" type="presParOf" srcId="{ED315D4C-597F-439E-ABE3-261DD5B4DEBD}" destId="{0D65FF43-8BD0-43E4-8BCA-618776DB1331}" srcOrd="1" destOrd="0" presId="urn:microsoft.com/office/officeart/2005/8/layout/hierarchy1"/>
    <dgm:cxn modelId="{8FC72FC0-EF4E-42B2-835C-60364C8EB4F6}" type="presParOf" srcId="{8D047800-1A37-43E0-9640-774F1F7B7B1F}" destId="{8FF725F7-33A4-43EB-AA90-AFF5A8912CFC}" srcOrd="1" destOrd="0" presId="urn:microsoft.com/office/officeart/2005/8/layout/hierarchy1"/>
    <dgm:cxn modelId="{21647A9E-F51E-4E85-BED2-18B99EC94C14}" type="presParOf" srcId="{8FF725F7-33A4-43EB-AA90-AFF5A8912CFC}" destId="{C165C5AC-BB58-455A-B273-4D88D1B37A7A}" srcOrd="0" destOrd="0" presId="urn:microsoft.com/office/officeart/2005/8/layout/hierarchy1"/>
    <dgm:cxn modelId="{E268CC93-31EF-4AAF-B3DD-948053315A1F}" type="presParOf" srcId="{8FF725F7-33A4-43EB-AA90-AFF5A8912CFC}" destId="{71DBFC1E-9F8E-4621-879C-73D3CF5C8A16}" srcOrd="1" destOrd="0" presId="urn:microsoft.com/office/officeart/2005/8/layout/hierarchy1"/>
    <dgm:cxn modelId="{71544595-FE9F-4F8A-98F5-B0DEE45F0CC1}" type="presParOf" srcId="{71DBFC1E-9F8E-4621-879C-73D3CF5C8A16}" destId="{83212767-DC92-4E74-BD67-2EF6B5BF9A25}" srcOrd="0" destOrd="0" presId="urn:microsoft.com/office/officeart/2005/8/layout/hierarchy1"/>
    <dgm:cxn modelId="{1726C5CC-BF59-440D-A876-7D92B8FC4630}" type="presParOf" srcId="{83212767-DC92-4E74-BD67-2EF6B5BF9A25}" destId="{B053EF5A-C3F7-4652-8156-CFFEF374D8B3}" srcOrd="0" destOrd="0" presId="urn:microsoft.com/office/officeart/2005/8/layout/hierarchy1"/>
    <dgm:cxn modelId="{5D16A9AE-5463-4420-94CE-719DA4C258A2}" type="presParOf" srcId="{83212767-DC92-4E74-BD67-2EF6B5BF9A25}" destId="{2EE05907-1EE7-4437-80F9-2D2F5F0315B0}" srcOrd="1" destOrd="0" presId="urn:microsoft.com/office/officeart/2005/8/layout/hierarchy1"/>
    <dgm:cxn modelId="{C0DA4DA7-BA9D-4C8D-83DF-D10D9C8D0E46}" type="presParOf" srcId="{71DBFC1E-9F8E-4621-879C-73D3CF5C8A16}" destId="{4579DA1A-E3B3-46B7-ACE8-FDBEDDAE455A}" srcOrd="1" destOrd="0" presId="urn:microsoft.com/office/officeart/2005/8/layout/hierarchy1"/>
    <dgm:cxn modelId="{D356D8FA-84E8-4CBD-B2B5-2986F26A3F89}" type="presParOf" srcId="{8FF725F7-33A4-43EB-AA90-AFF5A8912CFC}" destId="{762B74D9-3748-4A16-9039-9685A64D475B}" srcOrd="2" destOrd="0" presId="urn:microsoft.com/office/officeart/2005/8/layout/hierarchy1"/>
    <dgm:cxn modelId="{C364AD1C-C442-4723-A576-B6F16B44D00B}" type="presParOf" srcId="{8FF725F7-33A4-43EB-AA90-AFF5A8912CFC}" destId="{7A508A67-B8EC-4AC8-A21F-EFE826C58341}" srcOrd="3" destOrd="0" presId="urn:microsoft.com/office/officeart/2005/8/layout/hierarchy1"/>
    <dgm:cxn modelId="{0B81117A-40C3-4077-88B2-D573AC4B32EE}" type="presParOf" srcId="{7A508A67-B8EC-4AC8-A21F-EFE826C58341}" destId="{94E26042-9EA8-4DDE-A807-22D50029ED58}" srcOrd="0" destOrd="0" presId="urn:microsoft.com/office/officeart/2005/8/layout/hierarchy1"/>
    <dgm:cxn modelId="{D9D6029B-9C99-43E4-981C-1161E4AEBF9F}" type="presParOf" srcId="{94E26042-9EA8-4DDE-A807-22D50029ED58}" destId="{9C7F11EE-288D-4BEC-A270-1BE97E402057}" srcOrd="0" destOrd="0" presId="urn:microsoft.com/office/officeart/2005/8/layout/hierarchy1"/>
    <dgm:cxn modelId="{847D78F9-36B7-4E30-973A-7A04A59231D1}" type="presParOf" srcId="{94E26042-9EA8-4DDE-A807-22D50029ED58}" destId="{6FA2455A-7C2C-4BB9-A1B6-EC34C0263EA4}" srcOrd="1" destOrd="0" presId="urn:microsoft.com/office/officeart/2005/8/layout/hierarchy1"/>
    <dgm:cxn modelId="{ACAC875F-AF35-417B-BB95-506819D1D0A9}" type="presParOf" srcId="{7A508A67-B8EC-4AC8-A21F-EFE826C58341}" destId="{C59BE4D1-5E01-4597-A2CB-181D60A782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150AB2-29CC-4A72-BF70-2C75A3415003}"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14C3B025-0B12-404E-BBE7-0BE74A4D226A}">
      <dgm:prSet phldrT="[Text]" custT="1"/>
      <dgm:spPr/>
      <dgm:t>
        <a:bodyPr/>
        <a:lstStyle/>
        <a:p>
          <a:r>
            <a:rPr lang="en-US" sz="2000" b="1" dirty="0">
              <a:solidFill>
                <a:schemeClr val="bg2">
                  <a:lumMod val="25000"/>
                </a:schemeClr>
              </a:solidFill>
            </a:rPr>
            <a:t>The CHRODIS PLUS Training Tool for employers &amp; the employment sector</a:t>
          </a:r>
        </a:p>
      </dgm:t>
    </dgm:pt>
    <dgm:pt modelId="{2F4B14AF-E6A9-4DDA-AB35-9068BEADC0A6}" type="parTrans" cxnId="{31A22572-3523-4F2B-AC10-725A2062E475}">
      <dgm:prSet/>
      <dgm:spPr/>
      <dgm:t>
        <a:bodyPr/>
        <a:lstStyle/>
        <a:p>
          <a:endParaRPr lang="en-US"/>
        </a:p>
      </dgm:t>
    </dgm:pt>
    <dgm:pt modelId="{8C87A5F7-01BC-471E-A807-72A90AA5F34E}" type="sibTrans" cxnId="{31A22572-3523-4F2B-AC10-725A2062E475}">
      <dgm:prSet/>
      <dgm:spPr/>
      <dgm:t>
        <a:bodyPr/>
        <a:lstStyle/>
        <a:p>
          <a:endParaRPr lang="en-US"/>
        </a:p>
      </dgm:t>
    </dgm:pt>
    <dgm:pt modelId="{22E6FF00-C349-47A8-B423-31A876DFDB77}">
      <dgm:prSet phldrT="[Text]" custT="1"/>
      <dgm:spPr/>
      <dgm:t>
        <a:bodyPr/>
        <a:lstStyle/>
        <a:p>
          <a:pPr marL="360000" algn="l"/>
          <a:r>
            <a:rPr lang="hu-HU" sz="700" b="1" dirty="0">
              <a:solidFill>
                <a:schemeClr val="tx1">
                  <a:lumMod val="75000"/>
                  <a:lumOff val="25000"/>
                </a:schemeClr>
              </a:solidFill>
            </a:rPr>
            <a:t>	</a:t>
          </a:r>
          <a:r>
            <a:rPr lang="en-US" sz="1200" b="1" dirty="0">
              <a:solidFill>
                <a:schemeClr val="bg2">
                  <a:lumMod val="50000"/>
                </a:schemeClr>
              </a:solidFill>
            </a:rPr>
            <a:t>To help employers understand the operational benefits of</a:t>
          </a:r>
          <a:endParaRPr lang="en-US" sz="1200" dirty="0">
            <a:solidFill>
              <a:schemeClr val="bg2">
                <a:lumMod val="50000"/>
              </a:schemeClr>
            </a:solidFill>
          </a:endParaRPr>
        </a:p>
      </dgm:t>
    </dgm:pt>
    <dgm:pt modelId="{E03C4FDD-FB66-4FA8-91E8-BCDA9FBBA09B}" type="sibTrans" cxnId="{3D397367-3E2D-4E1A-BD17-90DF44244CF0}">
      <dgm:prSet/>
      <dgm:spPr/>
      <dgm:t>
        <a:bodyPr/>
        <a:lstStyle/>
        <a:p>
          <a:endParaRPr lang="en-US"/>
        </a:p>
      </dgm:t>
    </dgm:pt>
    <dgm:pt modelId="{349B3749-0062-403C-A00E-6E80B6331AE4}" type="parTrans" cxnId="{3D397367-3E2D-4E1A-BD17-90DF44244CF0}">
      <dgm:prSet/>
      <dgm:spPr/>
      <dgm:t>
        <a:bodyPr/>
        <a:lstStyle/>
        <a:p>
          <a:endParaRPr lang="en-US"/>
        </a:p>
      </dgm:t>
    </dgm:pt>
    <dgm:pt modelId="{E7A1DD02-3DD4-49C8-A99C-3DDA188D81B4}">
      <dgm:prSet phldrT="[Text]" custT="1"/>
      <dgm:spPr/>
      <dgm:t>
        <a:bodyPr/>
        <a:lstStyle/>
        <a:p>
          <a:r>
            <a:rPr lang="en-US" sz="2000" b="1" dirty="0">
              <a:solidFill>
                <a:schemeClr val="bg2">
                  <a:lumMod val="25000"/>
                </a:schemeClr>
              </a:solidFill>
              <a:latin typeface="+mn-lt"/>
              <a:ea typeface="+mn-ea"/>
              <a:cs typeface="+mn-cs"/>
            </a:rPr>
            <a:t>The CHRODIS PLUS Toolkit for the Adaptation of the Workplace</a:t>
          </a:r>
          <a:endParaRPr lang="en-US" sz="2000" dirty="0">
            <a:solidFill>
              <a:schemeClr val="bg2">
                <a:lumMod val="25000"/>
              </a:schemeClr>
            </a:solidFill>
          </a:endParaRPr>
        </a:p>
      </dgm:t>
    </dgm:pt>
    <dgm:pt modelId="{E7DABAB6-DEE8-44C0-95BD-31DE50D851B9}" type="parTrans" cxnId="{6BA7DC3D-516C-44F6-A066-B73176EFEB75}">
      <dgm:prSet/>
      <dgm:spPr/>
      <dgm:t>
        <a:bodyPr/>
        <a:lstStyle/>
        <a:p>
          <a:endParaRPr lang="en-US"/>
        </a:p>
      </dgm:t>
    </dgm:pt>
    <dgm:pt modelId="{F43F3F27-B378-44C0-8B0D-8A527FA676A3}" type="sibTrans" cxnId="{6BA7DC3D-516C-44F6-A066-B73176EFEB75}">
      <dgm:prSet/>
      <dgm:spPr/>
      <dgm:t>
        <a:bodyPr/>
        <a:lstStyle/>
        <a:p>
          <a:endParaRPr lang="en-US"/>
        </a:p>
      </dgm:t>
    </dgm:pt>
    <dgm:pt modelId="{77DA294A-2B3D-4B12-BB42-F3FE68363248}">
      <dgm:prSet phldrT="[Text]" custT="1"/>
      <dgm:spPr/>
      <dgm:t>
        <a:bodyPr/>
        <a:lstStyle/>
        <a:p>
          <a:pPr marL="0"/>
          <a:r>
            <a:rPr lang="en-GB" sz="1100" b="1" noProof="0" dirty="0">
              <a:solidFill>
                <a:schemeClr val="bg2">
                  <a:lumMod val="50000"/>
                </a:schemeClr>
              </a:solidFill>
            </a:rPr>
            <a:t>An evidence-based, practice-oriented guide for employers to</a:t>
          </a:r>
          <a:r>
            <a:rPr lang="en-GB" sz="1100" b="1" i="1" noProof="0" dirty="0">
              <a:solidFill>
                <a:srgbClr val="002060"/>
              </a:solidFill>
            </a:rPr>
            <a:t> adapt their work environments to support healthy lifestyles and  prevent and manage chronic diseases in work settings  </a:t>
          </a:r>
        </a:p>
        <a:p>
          <a:pPr marL="0"/>
          <a:r>
            <a:rPr lang="en-GB" sz="1100" b="1" noProof="0" dirty="0">
              <a:solidFill>
                <a:schemeClr val="bg2">
                  <a:lumMod val="50000"/>
                </a:schemeClr>
              </a:solidFill>
            </a:rPr>
            <a:t>The Toolkit provides employers with support for understanding </a:t>
          </a:r>
          <a:r>
            <a:rPr lang="en-GB" sz="1100" b="1" i="1" noProof="0" dirty="0">
              <a:solidFill>
                <a:srgbClr val="002060"/>
              </a:solidFill>
            </a:rPr>
            <a:t>the importance of work environments + the benefits of health promotion and chronic disease prevention, in order to promote the implementation of prevention activities for all workers and identified high-risk groups</a:t>
          </a:r>
        </a:p>
      </dgm:t>
    </dgm:pt>
    <dgm:pt modelId="{9F60C38B-23F1-4EF1-A986-A459E351A098}" type="parTrans" cxnId="{5563E28D-7DE0-4ADC-B0E7-609AFD87CC39}">
      <dgm:prSet/>
      <dgm:spPr/>
      <dgm:t>
        <a:bodyPr/>
        <a:lstStyle/>
        <a:p>
          <a:endParaRPr lang="en-US"/>
        </a:p>
      </dgm:t>
    </dgm:pt>
    <dgm:pt modelId="{9F88F271-B7BD-49B3-8977-6859E5F2EE32}" type="sibTrans" cxnId="{5563E28D-7DE0-4ADC-B0E7-609AFD87CC39}">
      <dgm:prSet/>
      <dgm:spPr/>
      <dgm:t>
        <a:bodyPr/>
        <a:lstStyle/>
        <a:p>
          <a:endParaRPr lang="en-US"/>
        </a:p>
      </dgm:t>
    </dgm:pt>
    <dgm:pt modelId="{8293EFB8-5A30-4124-9AE8-82744372F43E}">
      <dgm:prSet phldrT="[Text]" custT="1"/>
      <dgm:spPr/>
      <dgm:t>
        <a:bodyPr/>
        <a:lstStyle/>
        <a:p>
          <a:pPr marL="1800000" algn="l"/>
          <a:r>
            <a:rPr lang="hu-HU" sz="1200" b="1" i="1" dirty="0">
              <a:solidFill>
                <a:srgbClr val="002060"/>
              </a:solidFill>
            </a:rPr>
            <a:t>- </a:t>
          </a:r>
          <a:r>
            <a:rPr lang="en-US" sz="1200" b="1" i="1" dirty="0">
              <a:solidFill>
                <a:srgbClr val="002060"/>
              </a:solidFill>
            </a:rPr>
            <a:t>inclusion AND</a:t>
          </a:r>
          <a:endParaRPr lang="hu-HU" sz="1200" dirty="0"/>
        </a:p>
      </dgm:t>
    </dgm:pt>
    <dgm:pt modelId="{0755C91F-C001-44B9-AA33-B0BCB7FB9588}" type="parTrans" cxnId="{D685DB1C-C3A1-4589-B223-459880B3F050}">
      <dgm:prSet/>
      <dgm:spPr/>
      <dgm:t>
        <a:bodyPr/>
        <a:lstStyle/>
        <a:p>
          <a:endParaRPr lang="hu-HU"/>
        </a:p>
      </dgm:t>
    </dgm:pt>
    <dgm:pt modelId="{CF17D376-0561-4564-AF2B-93D608C24CA9}" type="sibTrans" cxnId="{D685DB1C-C3A1-4589-B223-459880B3F050}">
      <dgm:prSet/>
      <dgm:spPr/>
      <dgm:t>
        <a:bodyPr/>
        <a:lstStyle/>
        <a:p>
          <a:endParaRPr lang="hu-HU"/>
        </a:p>
      </dgm:t>
    </dgm:pt>
    <dgm:pt modelId="{9DFEBF6B-9612-4DE6-9987-2DFA9F0A256B}">
      <dgm:prSet custT="1"/>
      <dgm:spPr/>
      <dgm:t>
        <a:bodyPr/>
        <a:lstStyle/>
        <a:p>
          <a:pPr marL="1800000" algn="l"/>
          <a:r>
            <a:rPr lang="hu-HU" sz="1200" b="1" i="1" dirty="0">
              <a:solidFill>
                <a:srgbClr val="002060"/>
              </a:solidFill>
            </a:rPr>
            <a:t>- </a:t>
          </a:r>
          <a:r>
            <a:rPr lang="en-US" sz="1200" b="1" i="1" dirty="0">
              <a:solidFill>
                <a:srgbClr val="002060"/>
              </a:solidFill>
            </a:rPr>
            <a:t>re-integration into the workplace</a:t>
          </a:r>
        </a:p>
      </dgm:t>
    </dgm:pt>
    <dgm:pt modelId="{F4574A71-272D-4333-B08C-BBEF4B89ECE3}" type="parTrans" cxnId="{8A4DBECF-163F-46BA-9DA1-8313803CE55F}">
      <dgm:prSet/>
      <dgm:spPr/>
      <dgm:t>
        <a:bodyPr/>
        <a:lstStyle/>
        <a:p>
          <a:endParaRPr lang="hu-HU"/>
        </a:p>
      </dgm:t>
    </dgm:pt>
    <dgm:pt modelId="{62976112-DB36-4CB3-994E-6AE264F916E0}" type="sibTrans" cxnId="{8A4DBECF-163F-46BA-9DA1-8313803CE55F}">
      <dgm:prSet/>
      <dgm:spPr/>
      <dgm:t>
        <a:bodyPr/>
        <a:lstStyle/>
        <a:p>
          <a:endParaRPr lang="hu-HU"/>
        </a:p>
      </dgm:t>
    </dgm:pt>
    <dgm:pt modelId="{517708AF-2E16-499B-BF02-C52FAB5AF22D}">
      <dgm:prSet custT="1"/>
      <dgm:spPr/>
      <dgm:t>
        <a:bodyPr/>
        <a:lstStyle/>
        <a:p>
          <a:pPr marL="612000" algn="l"/>
          <a:r>
            <a:rPr lang="en-US" sz="1200" b="1" dirty="0">
              <a:solidFill>
                <a:schemeClr val="bg2">
                  <a:lumMod val="50000"/>
                </a:schemeClr>
              </a:solidFill>
            </a:rPr>
            <a:t>of people suffering from chronic diseases</a:t>
          </a:r>
        </a:p>
      </dgm:t>
    </dgm:pt>
    <dgm:pt modelId="{9964E108-7BB3-4606-BECA-E90F67C37650}" type="sibTrans" cxnId="{1FDC5F2D-BDEF-4AE6-9277-9A40FD405D27}">
      <dgm:prSet/>
      <dgm:spPr/>
      <dgm:t>
        <a:bodyPr/>
        <a:lstStyle/>
        <a:p>
          <a:endParaRPr lang="hu-HU"/>
        </a:p>
      </dgm:t>
    </dgm:pt>
    <dgm:pt modelId="{B8D4B106-94F6-4F4E-80C4-BD0F0A484C1C}" type="parTrans" cxnId="{1FDC5F2D-BDEF-4AE6-9277-9A40FD405D27}">
      <dgm:prSet/>
      <dgm:spPr/>
      <dgm:t>
        <a:bodyPr/>
        <a:lstStyle/>
        <a:p>
          <a:endParaRPr lang="hu-HU"/>
        </a:p>
      </dgm:t>
    </dgm:pt>
    <dgm:pt modelId="{0090EDB2-8BAA-4625-8B87-9E006736412E}" type="pres">
      <dgm:prSet presAssocID="{EA150AB2-29CC-4A72-BF70-2C75A3415003}" presName="Name0" presStyleCnt="0">
        <dgm:presLayoutVars>
          <dgm:chMax/>
          <dgm:chPref/>
          <dgm:dir/>
        </dgm:presLayoutVars>
      </dgm:prSet>
      <dgm:spPr/>
      <dgm:t>
        <a:bodyPr/>
        <a:lstStyle/>
        <a:p>
          <a:endParaRPr lang="en-US"/>
        </a:p>
      </dgm:t>
    </dgm:pt>
    <dgm:pt modelId="{5D299915-6511-426A-9D46-C75BA9DCEC28}" type="pres">
      <dgm:prSet presAssocID="{14C3B025-0B12-404E-BBE7-0BE74A4D226A}" presName="parenttextcomposite" presStyleCnt="0"/>
      <dgm:spPr/>
    </dgm:pt>
    <dgm:pt modelId="{55ED0165-CB0C-4052-AF32-B759F50E7E95}" type="pres">
      <dgm:prSet presAssocID="{14C3B025-0B12-404E-BBE7-0BE74A4D226A}" presName="parenttext" presStyleLbl="revTx" presStyleIdx="0" presStyleCnt="2" custScaleX="111220">
        <dgm:presLayoutVars>
          <dgm:chMax/>
          <dgm:chPref val="2"/>
          <dgm:bulletEnabled val="1"/>
        </dgm:presLayoutVars>
      </dgm:prSet>
      <dgm:spPr/>
      <dgm:t>
        <a:bodyPr/>
        <a:lstStyle/>
        <a:p>
          <a:endParaRPr lang="en-US"/>
        </a:p>
      </dgm:t>
    </dgm:pt>
    <dgm:pt modelId="{29E9B7F7-956B-49C9-8267-FD10581F1D1C}" type="pres">
      <dgm:prSet presAssocID="{14C3B025-0B12-404E-BBE7-0BE74A4D226A}" presName="composite" presStyleCnt="0"/>
      <dgm:spPr/>
    </dgm:pt>
    <dgm:pt modelId="{7107AF59-077B-479B-AC5A-D24194D57914}" type="pres">
      <dgm:prSet presAssocID="{14C3B025-0B12-404E-BBE7-0BE74A4D226A}" presName="chevron1" presStyleLbl="alignNode1" presStyleIdx="0" presStyleCnt="14"/>
      <dgm:spPr/>
    </dgm:pt>
    <dgm:pt modelId="{98550863-A662-46B3-89C6-1D5C424F92D5}" type="pres">
      <dgm:prSet presAssocID="{14C3B025-0B12-404E-BBE7-0BE74A4D226A}" presName="chevron2" presStyleLbl="alignNode1" presStyleIdx="1" presStyleCnt="14"/>
      <dgm:spPr/>
    </dgm:pt>
    <dgm:pt modelId="{493B2EE0-41AF-41D0-A72F-1E654F58528E}" type="pres">
      <dgm:prSet presAssocID="{14C3B025-0B12-404E-BBE7-0BE74A4D226A}" presName="chevron3" presStyleLbl="alignNode1" presStyleIdx="2" presStyleCnt="14"/>
      <dgm:spPr/>
    </dgm:pt>
    <dgm:pt modelId="{2663FDAC-6B76-469A-B47B-B5A74A0C2151}" type="pres">
      <dgm:prSet presAssocID="{14C3B025-0B12-404E-BBE7-0BE74A4D226A}" presName="chevron4" presStyleLbl="alignNode1" presStyleIdx="3" presStyleCnt="14"/>
      <dgm:spPr/>
    </dgm:pt>
    <dgm:pt modelId="{884E1A7F-67AD-4E9D-A75D-2A5DD676C3BD}" type="pres">
      <dgm:prSet presAssocID="{14C3B025-0B12-404E-BBE7-0BE74A4D226A}" presName="chevron5" presStyleLbl="alignNode1" presStyleIdx="4" presStyleCnt="14"/>
      <dgm:spPr/>
    </dgm:pt>
    <dgm:pt modelId="{96D50B64-F450-48F4-B82D-B9A536160F01}" type="pres">
      <dgm:prSet presAssocID="{14C3B025-0B12-404E-BBE7-0BE74A4D226A}" presName="chevron6" presStyleLbl="alignNode1" presStyleIdx="5" presStyleCnt="14"/>
      <dgm:spPr/>
    </dgm:pt>
    <dgm:pt modelId="{06CD3B98-4623-4276-A344-6FDEFC8B4C4B}" type="pres">
      <dgm:prSet presAssocID="{14C3B025-0B12-404E-BBE7-0BE74A4D226A}" presName="chevron7" presStyleLbl="alignNode1" presStyleIdx="6" presStyleCnt="14"/>
      <dgm:spPr/>
    </dgm:pt>
    <dgm:pt modelId="{FBBDF2FD-D943-43F4-A9FD-18C485E0A739}" type="pres">
      <dgm:prSet presAssocID="{14C3B025-0B12-404E-BBE7-0BE74A4D226A}" presName="childtext" presStyleLbl="solidFgAcc1" presStyleIdx="0" presStyleCnt="2" custScaleY="94052">
        <dgm:presLayoutVars>
          <dgm:chMax/>
          <dgm:chPref val="0"/>
          <dgm:bulletEnabled val="1"/>
        </dgm:presLayoutVars>
      </dgm:prSet>
      <dgm:spPr/>
      <dgm:t>
        <a:bodyPr/>
        <a:lstStyle/>
        <a:p>
          <a:endParaRPr lang="en-US"/>
        </a:p>
      </dgm:t>
    </dgm:pt>
    <dgm:pt modelId="{4F32AFCC-1633-4E11-B3AE-2F5049EB6F66}" type="pres">
      <dgm:prSet presAssocID="{8C87A5F7-01BC-471E-A807-72A90AA5F34E}" presName="sibTrans" presStyleCnt="0"/>
      <dgm:spPr/>
    </dgm:pt>
    <dgm:pt modelId="{F8CE3E12-3400-4B5B-A296-DA5BEB1C6BC8}" type="pres">
      <dgm:prSet presAssocID="{E7A1DD02-3DD4-49C8-A99C-3DDA188D81B4}" presName="parenttextcomposite" presStyleCnt="0"/>
      <dgm:spPr/>
    </dgm:pt>
    <dgm:pt modelId="{7633ADF4-467A-4002-B1A1-143B5F98220E}" type="pres">
      <dgm:prSet presAssocID="{E7A1DD02-3DD4-49C8-A99C-3DDA188D81B4}" presName="parenttext" presStyleLbl="revTx" presStyleIdx="1" presStyleCnt="2">
        <dgm:presLayoutVars>
          <dgm:chMax/>
          <dgm:chPref val="2"/>
          <dgm:bulletEnabled val="1"/>
        </dgm:presLayoutVars>
      </dgm:prSet>
      <dgm:spPr/>
      <dgm:t>
        <a:bodyPr/>
        <a:lstStyle/>
        <a:p>
          <a:endParaRPr lang="en-US"/>
        </a:p>
      </dgm:t>
    </dgm:pt>
    <dgm:pt modelId="{ED42C034-AD13-44B0-8F80-6A1F9C13C40A}" type="pres">
      <dgm:prSet presAssocID="{E7A1DD02-3DD4-49C8-A99C-3DDA188D81B4}" presName="composite" presStyleCnt="0"/>
      <dgm:spPr/>
    </dgm:pt>
    <dgm:pt modelId="{3F37AE57-1A3D-422B-88E2-3A99CB0907C4}" type="pres">
      <dgm:prSet presAssocID="{E7A1DD02-3DD4-49C8-A99C-3DDA188D81B4}" presName="chevron1" presStyleLbl="alignNode1" presStyleIdx="7" presStyleCnt="14"/>
      <dgm:spPr/>
    </dgm:pt>
    <dgm:pt modelId="{761772B7-AF10-4A0C-8549-68373FFD8195}" type="pres">
      <dgm:prSet presAssocID="{E7A1DD02-3DD4-49C8-A99C-3DDA188D81B4}" presName="chevron2" presStyleLbl="alignNode1" presStyleIdx="8" presStyleCnt="14"/>
      <dgm:spPr/>
    </dgm:pt>
    <dgm:pt modelId="{DF0A948C-08CB-4AAB-A87C-A8B488E4F9A0}" type="pres">
      <dgm:prSet presAssocID="{E7A1DD02-3DD4-49C8-A99C-3DDA188D81B4}" presName="chevron3" presStyleLbl="alignNode1" presStyleIdx="9" presStyleCnt="14"/>
      <dgm:spPr/>
    </dgm:pt>
    <dgm:pt modelId="{7377F239-D399-488A-979B-FE5DCBC77016}" type="pres">
      <dgm:prSet presAssocID="{E7A1DD02-3DD4-49C8-A99C-3DDA188D81B4}" presName="chevron4" presStyleLbl="alignNode1" presStyleIdx="10" presStyleCnt="14"/>
      <dgm:spPr/>
    </dgm:pt>
    <dgm:pt modelId="{D6E5AA6A-CF76-4350-B1A2-3A032AAD89F1}" type="pres">
      <dgm:prSet presAssocID="{E7A1DD02-3DD4-49C8-A99C-3DDA188D81B4}" presName="chevron5" presStyleLbl="alignNode1" presStyleIdx="11" presStyleCnt="14"/>
      <dgm:spPr/>
    </dgm:pt>
    <dgm:pt modelId="{5CE3063A-1980-4BED-96FE-F2720905F819}" type="pres">
      <dgm:prSet presAssocID="{E7A1DD02-3DD4-49C8-A99C-3DDA188D81B4}" presName="chevron6" presStyleLbl="alignNode1" presStyleIdx="12" presStyleCnt="14"/>
      <dgm:spPr/>
    </dgm:pt>
    <dgm:pt modelId="{ABB59623-DBFA-4703-AE6C-E0EA8CC40409}" type="pres">
      <dgm:prSet presAssocID="{E7A1DD02-3DD4-49C8-A99C-3DDA188D81B4}" presName="chevron7" presStyleLbl="alignNode1" presStyleIdx="13" presStyleCnt="14"/>
      <dgm:spPr/>
    </dgm:pt>
    <dgm:pt modelId="{0C8A0DAD-2270-4C14-87EC-DD665CD19F0C}" type="pres">
      <dgm:prSet presAssocID="{E7A1DD02-3DD4-49C8-A99C-3DDA188D81B4}" presName="childtext" presStyleLbl="solidFgAcc1" presStyleIdx="1" presStyleCnt="2" custScaleY="91010">
        <dgm:presLayoutVars>
          <dgm:chMax/>
          <dgm:chPref val="0"/>
          <dgm:bulletEnabled val="1"/>
        </dgm:presLayoutVars>
      </dgm:prSet>
      <dgm:spPr/>
      <dgm:t>
        <a:bodyPr/>
        <a:lstStyle/>
        <a:p>
          <a:endParaRPr lang="en-US"/>
        </a:p>
      </dgm:t>
    </dgm:pt>
  </dgm:ptLst>
  <dgm:cxnLst>
    <dgm:cxn modelId="{3D397367-3E2D-4E1A-BD17-90DF44244CF0}" srcId="{14C3B025-0B12-404E-BBE7-0BE74A4D226A}" destId="{22E6FF00-C349-47A8-B423-31A876DFDB77}" srcOrd="0" destOrd="0" parTransId="{349B3749-0062-403C-A00E-6E80B6331AE4}" sibTransId="{E03C4FDD-FB66-4FA8-91E8-BCDA9FBBA09B}"/>
    <dgm:cxn modelId="{D685DB1C-C3A1-4589-B223-459880B3F050}" srcId="{14C3B025-0B12-404E-BBE7-0BE74A4D226A}" destId="{8293EFB8-5A30-4124-9AE8-82744372F43E}" srcOrd="1" destOrd="0" parTransId="{0755C91F-C001-44B9-AA33-B0BCB7FB9588}" sibTransId="{CF17D376-0561-4564-AF2B-93D608C24CA9}"/>
    <dgm:cxn modelId="{095C695B-476A-4AAD-8562-D5D7B91C4851}" type="presOf" srcId="{77DA294A-2B3D-4B12-BB42-F3FE68363248}" destId="{0C8A0DAD-2270-4C14-87EC-DD665CD19F0C}" srcOrd="0" destOrd="0" presId="urn:microsoft.com/office/officeart/2008/layout/VerticalAccentList"/>
    <dgm:cxn modelId="{5563E28D-7DE0-4ADC-B0E7-609AFD87CC39}" srcId="{E7A1DD02-3DD4-49C8-A99C-3DDA188D81B4}" destId="{77DA294A-2B3D-4B12-BB42-F3FE68363248}" srcOrd="0" destOrd="0" parTransId="{9F60C38B-23F1-4EF1-A986-A459E351A098}" sibTransId="{9F88F271-B7BD-49B3-8977-6859E5F2EE32}"/>
    <dgm:cxn modelId="{D38E2788-E39B-4C63-8B7B-F4D3229B1E65}" type="presOf" srcId="{22E6FF00-C349-47A8-B423-31A876DFDB77}" destId="{FBBDF2FD-D943-43F4-A9FD-18C485E0A739}" srcOrd="0" destOrd="0" presId="urn:microsoft.com/office/officeart/2008/layout/VerticalAccentList"/>
    <dgm:cxn modelId="{1FDC5F2D-BDEF-4AE6-9277-9A40FD405D27}" srcId="{14C3B025-0B12-404E-BBE7-0BE74A4D226A}" destId="{517708AF-2E16-499B-BF02-C52FAB5AF22D}" srcOrd="3" destOrd="0" parTransId="{B8D4B106-94F6-4F4E-80C4-BD0F0A484C1C}" sibTransId="{9964E108-7BB3-4606-BECA-E90F67C37650}"/>
    <dgm:cxn modelId="{9275A105-AAAB-45A3-A8C1-909BED72CB91}" type="presOf" srcId="{14C3B025-0B12-404E-BBE7-0BE74A4D226A}" destId="{55ED0165-CB0C-4052-AF32-B759F50E7E95}" srcOrd="0" destOrd="0" presId="urn:microsoft.com/office/officeart/2008/layout/VerticalAccentList"/>
    <dgm:cxn modelId="{2E04DCA3-5AB0-48CC-9619-80128BA5E3F3}" type="presOf" srcId="{517708AF-2E16-499B-BF02-C52FAB5AF22D}" destId="{FBBDF2FD-D943-43F4-A9FD-18C485E0A739}" srcOrd="0" destOrd="3" presId="urn:microsoft.com/office/officeart/2008/layout/VerticalAccentList"/>
    <dgm:cxn modelId="{E5766F8B-7EF2-43CC-B36A-1E40AE379944}" type="presOf" srcId="{E7A1DD02-3DD4-49C8-A99C-3DDA188D81B4}" destId="{7633ADF4-467A-4002-B1A1-143B5F98220E}" srcOrd="0" destOrd="0" presId="urn:microsoft.com/office/officeart/2008/layout/VerticalAccentList"/>
    <dgm:cxn modelId="{47B64B35-067D-45E6-BA51-2EE1535FFF3C}" type="presOf" srcId="{9DFEBF6B-9612-4DE6-9987-2DFA9F0A256B}" destId="{FBBDF2FD-D943-43F4-A9FD-18C485E0A739}" srcOrd="0" destOrd="2" presId="urn:microsoft.com/office/officeart/2008/layout/VerticalAccentList"/>
    <dgm:cxn modelId="{8A4DBECF-163F-46BA-9DA1-8313803CE55F}" srcId="{14C3B025-0B12-404E-BBE7-0BE74A4D226A}" destId="{9DFEBF6B-9612-4DE6-9987-2DFA9F0A256B}" srcOrd="2" destOrd="0" parTransId="{F4574A71-272D-4333-B08C-BBEF4B89ECE3}" sibTransId="{62976112-DB36-4CB3-994E-6AE264F916E0}"/>
    <dgm:cxn modelId="{7CA0DDAC-FF6C-4810-8971-5949278F27AD}" type="presOf" srcId="{EA150AB2-29CC-4A72-BF70-2C75A3415003}" destId="{0090EDB2-8BAA-4625-8B87-9E006736412E}" srcOrd="0" destOrd="0" presId="urn:microsoft.com/office/officeart/2008/layout/VerticalAccentList"/>
    <dgm:cxn modelId="{6556DB4D-2E4C-482D-A786-8B927B50C9D4}" type="presOf" srcId="{8293EFB8-5A30-4124-9AE8-82744372F43E}" destId="{FBBDF2FD-D943-43F4-A9FD-18C485E0A739}" srcOrd="0" destOrd="1" presId="urn:microsoft.com/office/officeart/2008/layout/VerticalAccentList"/>
    <dgm:cxn modelId="{6BA7DC3D-516C-44F6-A066-B73176EFEB75}" srcId="{EA150AB2-29CC-4A72-BF70-2C75A3415003}" destId="{E7A1DD02-3DD4-49C8-A99C-3DDA188D81B4}" srcOrd="1" destOrd="0" parTransId="{E7DABAB6-DEE8-44C0-95BD-31DE50D851B9}" sibTransId="{F43F3F27-B378-44C0-8B0D-8A527FA676A3}"/>
    <dgm:cxn modelId="{31A22572-3523-4F2B-AC10-725A2062E475}" srcId="{EA150AB2-29CC-4A72-BF70-2C75A3415003}" destId="{14C3B025-0B12-404E-BBE7-0BE74A4D226A}" srcOrd="0" destOrd="0" parTransId="{2F4B14AF-E6A9-4DDA-AB35-9068BEADC0A6}" sibTransId="{8C87A5F7-01BC-471E-A807-72A90AA5F34E}"/>
    <dgm:cxn modelId="{A7AC7E8F-9AE5-4260-9C08-AB5E459FD58D}" type="presParOf" srcId="{0090EDB2-8BAA-4625-8B87-9E006736412E}" destId="{5D299915-6511-426A-9D46-C75BA9DCEC28}" srcOrd="0" destOrd="0" presId="urn:microsoft.com/office/officeart/2008/layout/VerticalAccentList"/>
    <dgm:cxn modelId="{0667CD74-8AB2-480B-9616-32FB2A0BBEA1}" type="presParOf" srcId="{5D299915-6511-426A-9D46-C75BA9DCEC28}" destId="{55ED0165-CB0C-4052-AF32-B759F50E7E95}" srcOrd="0" destOrd="0" presId="urn:microsoft.com/office/officeart/2008/layout/VerticalAccentList"/>
    <dgm:cxn modelId="{A35EC1C9-E102-4070-B6A8-869322BB146D}" type="presParOf" srcId="{0090EDB2-8BAA-4625-8B87-9E006736412E}" destId="{29E9B7F7-956B-49C9-8267-FD10581F1D1C}" srcOrd="1" destOrd="0" presId="urn:microsoft.com/office/officeart/2008/layout/VerticalAccentList"/>
    <dgm:cxn modelId="{88CECB31-E512-4D90-9AAA-3276C8481484}" type="presParOf" srcId="{29E9B7F7-956B-49C9-8267-FD10581F1D1C}" destId="{7107AF59-077B-479B-AC5A-D24194D57914}" srcOrd="0" destOrd="0" presId="urn:microsoft.com/office/officeart/2008/layout/VerticalAccentList"/>
    <dgm:cxn modelId="{5F5CE0E9-F90F-41C6-A7CF-47AC118E5A6E}" type="presParOf" srcId="{29E9B7F7-956B-49C9-8267-FD10581F1D1C}" destId="{98550863-A662-46B3-89C6-1D5C424F92D5}" srcOrd="1" destOrd="0" presId="urn:microsoft.com/office/officeart/2008/layout/VerticalAccentList"/>
    <dgm:cxn modelId="{D93B490B-9B47-4784-A258-8F67E740D4BD}" type="presParOf" srcId="{29E9B7F7-956B-49C9-8267-FD10581F1D1C}" destId="{493B2EE0-41AF-41D0-A72F-1E654F58528E}" srcOrd="2" destOrd="0" presId="urn:microsoft.com/office/officeart/2008/layout/VerticalAccentList"/>
    <dgm:cxn modelId="{4EFD9AD6-670B-47CD-85E9-28EC216B2D13}" type="presParOf" srcId="{29E9B7F7-956B-49C9-8267-FD10581F1D1C}" destId="{2663FDAC-6B76-469A-B47B-B5A74A0C2151}" srcOrd="3" destOrd="0" presId="urn:microsoft.com/office/officeart/2008/layout/VerticalAccentList"/>
    <dgm:cxn modelId="{86701EEF-6B65-4343-A67F-871768F96E25}" type="presParOf" srcId="{29E9B7F7-956B-49C9-8267-FD10581F1D1C}" destId="{884E1A7F-67AD-4E9D-A75D-2A5DD676C3BD}" srcOrd="4" destOrd="0" presId="urn:microsoft.com/office/officeart/2008/layout/VerticalAccentList"/>
    <dgm:cxn modelId="{880CA047-8D7B-4F8B-9D0F-69234616B88A}" type="presParOf" srcId="{29E9B7F7-956B-49C9-8267-FD10581F1D1C}" destId="{96D50B64-F450-48F4-B82D-B9A536160F01}" srcOrd="5" destOrd="0" presId="urn:microsoft.com/office/officeart/2008/layout/VerticalAccentList"/>
    <dgm:cxn modelId="{786D0F43-A7A8-4366-94FF-638E081F3E5C}" type="presParOf" srcId="{29E9B7F7-956B-49C9-8267-FD10581F1D1C}" destId="{06CD3B98-4623-4276-A344-6FDEFC8B4C4B}" srcOrd="6" destOrd="0" presId="urn:microsoft.com/office/officeart/2008/layout/VerticalAccentList"/>
    <dgm:cxn modelId="{FD082EDF-E03C-4ECD-9DF2-99BB19F58D64}" type="presParOf" srcId="{29E9B7F7-956B-49C9-8267-FD10581F1D1C}" destId="{FBBDF2FD-D943-43F4-A9FD-18C485E0A739}" srcOrd="7" destOrd="0" presId="urn:microsoft.com/office/officeart/2008/layout/VerticalAccentList"/>
    <dgm:cxn modelId="{6C8754A4-917E-4469-9817-773B46F798C5}" type="presParOf" srcId="{0090EDB2-8BAA-4625-8B87-9E006736412E}" destId="{4F32AFCC-1633-4E11-B3AE-2F5049EB6F66}" srcOrd="2" destOrd="0" presId="urn:microsoft.com/office/officeart/2008/layout/VerticalAccentList"/>
    <dgm:cxn modelId="{56EBF378-B4DC-4205-83FC-867CFCF547B1}" type="presParOf" srcId="{0090EDB2-8BAA-4625-8B87-9E006736412E}" destId="{F8CE3E12-3400-4B5B-A296-DA5BEB1C6BC8}" srcOrd="3" destOrd="0" presId="urn:microsoft.com/office/officeart/2008/layout/VerticalAccentList"/>
    <dgm:cxn modelId="{0E8B0818-AAF9-4492-B19F-E2A95D254584}" type="presParOf" srcId="{F8CE3E12-3400-4B5B-A296-DA5BEB1C6BC8}" destId="{7633ADF4-467A-4002-B1A1-143B5F98220E}" srcOrd="0" destOrd="0" presId="urn:microsoft.com/office/officeart/2008/layout/VerticalAccentList"/>
    <dgm:cxn modelId="{5FDF0680-1088-4D1E-A63E-DE0F2E7842A2}" type="presParOf" srcId="{0090EDB2-8BAA-4625-8B87-9E006736412E}" destId="{ED42C034-AD13-44B0-8F80-6A1F9C13C40A}" srcOrd="4" destOrd="0" presId="urn:microsoft.com/office/officeart/2008/layout/VerticalAccentList"/>
    <dgm:cxn modelId="{23BC21D0-A908-4337-AE3F-41C44C6E77EB}" type="presParOf" srcId="{ED42C034-AD13-44B0-8F80-6A1F9C13C40A}" destId="{3F37AE57-1A3D-422B-88E2-3A99CB0907C4}" srcOrd="0" destOrd="0" presId="urn:microsoft.com/office/officeart/2008/layout/VerticalAccentList"/>
    <dgm:cxn modelId="{270EDE57-83DD-4BBE-9F12-24E4D05325FA}" type="presParOf" srcId="{ED42C034-AD13-44B0-8F80-6A1F9C13C40A}" destId="{761772B7-AF10-4A0C-8549-68373FFD8195}" srcOrd="1" destOrd="0" presId="urn:microsoft.com/office/officeart/2008/layout/VerticalAccentList"/>
    <dgm:cxn modelId="{F604927B-DD87-4A4B-A752-AA1B8E0D7EE5}" type="presParOf" srcId="{ED42C034-AD13-44B0-8F80-6A1F9C13C40A}" destId="{DF0A948C-08CB-4AAB-A87C-A8B488E4F9A0}" srcOrd="2" destOrd="0" presId="urn:microsoft.com/office/officeart/2008/layout/VerticalAccentList"/>
    <dgm:cxn modelId="{7F5FEA74-D5F6-4E7C-844E-C02D2C59C150}" type="presParOf" srcId="{ED42C034-AD13-44B0-8F80-6A1F9C13C40A}" destId="{7377F239-D399-488A-979B-FE5DCBC77016}" srcOrd="3" destOrd="0" presId="urn:microsoft.com/office/officeart/2008/layout/VerticalAccentList"/>
    <dgm:cxn modelId="{FDAA3F84-A3B7-4A83-BCB3-6A1E3906878A}" type="presParOf" srcId="{ED42C034-AD13-44B0-8F80-6A1F9C13C40A}" destId="{D6E5AA6A-CF76-4350-B1A2-3A032AAD89F1}" srcOrd="4" destOrd="0" presId="urn:microsoft.com/office/officeart/2008/layout/VerticalAccentList"/>
    <dgm:cxn modelId="{7EF6CB37-7228-4851-BF09-2D46A724DD19}" type="presParOf" srcId="{ED42C034-AD13-44B0-8F80-6A1F9C13C40A}" destId="{5CE3063A-1980-4BED-96FE-F2720905F819}" srcOrd="5" destOrd="0" presId="urn:microsoft.com/office/officeart/2008/layout/VerticalAccentList"/>
    <dgm:cxn modelId="{12E3750D-0943-459C-8F96-EC4BE5C49EFE}" type="presParOf" srcId="{ED42C034-AD13-44B0-8F80-6A1F9C13C40A}" destId="{ABB59623-DBFA-4703-AE6C-E0EA8CC40409}" srcOrd="6" destOrd="0" presId="urn:microsoft.com/office/officeart/2008/layout/VerticalAccentList"/>
    <dgm:cxn modelId="{4B004A53-3C26-4D3A-AC34-4CDD2A700B43}" type="presParOf" srcId="{ED42C034-AD13-44B0-8F80-6A1F9C13C40A}" destId="{0C8A0DAD-2270-4C14-87EC-DD665CD19F0C}"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B35B5-811F-4E1E-BF87-429735F48AEB}">
      <dsp:nvSpPr>
        <dsp:cNvPr id="0" name=""/>
        <dsp:cNvSpPr/>
      </dsp:nvSpPr>
      <dsp:spPr>
        <a:xfrm>
          <a:off x="3441" y="450382"/>
          <a:ext cx="1558989" cy="1803247"/>
        </a:xfrm>
        <a:prstGeom prst="roundRect">
          <a:avLst>
            <a:gd name="adj" fmla="val 10000"/>
          </a:avLst>
        </a:prstGeom>
        <a:solidFill>
          <a:schemeClr val="bg1">
            <a:lumMod val="95000"/>
          </a:schemeClr>
        </a:solidFill>
        <a:ln w="6350" cap="flat" cmpd="sng" algn="ctr">
          <a:noFill/>
          <a:prstDash val="solid"/>
          <a:miter lim="800000"/>
        </a:ln>
        <a:effectLst>
          <a:glow rad="101600">
            <a:schemeClr val="accent3">
              <a:lumMod val="20000"/>
              <a:lumOff val="80000"/>
              <a:alpha val="6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all" baseline="0" dirty="0">
              <a:solidFill>
                <a:schemeClr val="accent3">
                  <a:lumMod val="75000"/>
                </a:schemeClr>
              </a:solidFill>
            </a:rPr>
            <a:t>health promotion </a:t>
          </a:r>
          <a:r>
            <a:rPr lang="en-US" sz="1300" kern="1200" cap="all" baseline="0" dirty="0">
              <a:solidFill>
                <a:schemeClr val="accent3">
                  <a:lumMod val="75000"/>
                </a:schemeClr>
              </a:solidFill>
            </a:rPr>
            <a:t>and </a:t>
          </a:r>
          <a:r>
            <a:rPr lang="en-US" sz="1300" b="1" kern="1200" cap="all" baseline="0" dirty="0">
              <a:solidFill>
                <a:schemeClr val="accent3">
                  <a:lumMod val="75000"/>
                </a:schemeClr>
              </a:solidFill>
            </a:rPr>
            <a:t>primary prevention</a:t>
          </a:r>
          <a:r>
            <a:rPr lang="en-US" sz="1300" kern="1200" cap="all" baseline="0" dirty="0">
              <a:solidFill>
                <a:schemeClr val="accent3">
                  <a:lumMod val="75000"/>
                </a:schemeClr>
              </a:solidFill>
            </a:rPr>
            <a:t> as a way to reduce the burden of chronic diseases</a:t>
          </a:r>
          <a:endParaRPr lang="hu-HU" sz="1300" kern="1200" cap="all" baseline="0" dirty="0">
            <a:solidFill>
              <a:schemeClr val="accent3">
                <a:lumMod val="75000"/>
              </a:schemeClr>
            </a:solidFill>
          </a:endParaRPr>
        </a:p>
      </dsp:txBody>
      <dsp:txXfrm>
        <a:off x="49102" y="496043"/>
        <a:ext cx="1467667" cy="1711925"/>
      </dsp:txXfrm>
    </dsp:sp>
    <dsp:sp modelId="{C5063BC2-9DDB-4E5D-807A-521985E638B4}">
      <dsp:nvSpPr>
        <dsp:cNvPr id="0" name=""/>
        <dsp:cNvSpPr/>
      </dsp:nvSpPr>
      <dsp:spPr>
        <a:xfrm>
          <a:off x="1718330" y="1158691"/>
          <a:ext cx="330505" cy="386629"/>
        </a:xfrm>
        <a:prstGeom prst="rightArrow">
          <a:avLst>
            <a:gd name="adj1" fmla="val 60000"/>
            <a:gd name="adj2" fmla="val 50000"/>
          </a:avLst>
        </a:prstGeom>
        <a:solidFill>
          <a:schemeClr val="accent4"/>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hu-HU" sz="1600" kern="1200"/>
        </a:p>
      </dsp:txBody>
      <dsp:txXfrm>
        <a:off x="1718330" y="1236017"/>
        <a:ext cx="231354" cy="231977"/>
      </dsp:txXfrm>
    </dsp:sp>
    <dsp:sp modelId="{708ABFFC-2BCE-4579-A005-670F469E93DB}">
      <dsp:nvSpPr>
        <dsp:cNvPr id="0" name=""/>
        <dsp:cNvSpPr/>
      </dsp:nvSpPr>
      <dsp:spPr>
        <a:xfrm>
          <a:off x="2186026" y="450382"/>
          <a:ext cx="1518206" cy="1803247"/>
        </a:xfrm>
        <a:prstGeom prst="roundRect">
          <a:avLst>
            <a:gd name="adj" fmla="val 10000"/>
          </a:avLst>
        </a:prstGeom>
        <a:solidFill>
          <a:schemeClr val="accent6">
            <a:lumMod val="20000"/>
            <a:lumOff val="80000"/>
          </a:schemeClr>
        </a:solidFill>
        <a:ln w="6350" cap="flat" cmpd="sng" algn="ctr">
          <a:noFill/>
          <a:prstDash val="solid"/>
          <a:miter lim="800000"/>
        </a:ln>
        <a:effectLst>
          <a:glow rad="101600">
            <a:schemeClr val="accent3">
              <a:lumMod val="20000"/>
              <a:lumOff val="80000"/>
              <a:alpha val="6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all" baseline="0" dirty="0">
              <a:solidFill>
                <a:schemeClr val="accent3">
                  <a:lumMod val="75000"/>
                </a:schemeClr>
              </a:solidFill>
            </a:rPr>
            <a:t>patient empowerment</a:t>
          </a:r>
          <a:endParaRPr lang="hu-HU" sz="1300" b="1" kern="1200" cap="all" baseline="0" dirty="0">
            <a:solidFill>
              <a:schemeClr val="accent3">
                <a:lumMod val="75000"/>
              </a:schemeClr>
            </a:solidFill>
          </a:endParaRPr>
        </a:p>
      </dsp:txBody>
      <dsp:txXfrm>
        <a:off x="2230493" y="494849"/>
        <a:ext cx="1429272" cy="1714313"/>
      </dsp:txXfrm>
    </dsp:sp>
    <dsp:sp modelId="{33FF4BF9-127C-4D60-BC88-6D1C3119F1C6}">
      <dsp:nvSpPr>
        <dsp:cNvPr id="0" name=""/>
        <dsp:cNvSpPr/>
      </dsp:nvSpPr>
      <dsp:spPr>
        <a:xfrm>
          <a:off x="3860131" y="1158691"/>
          <a:ext cx="330505" cy="386629"/>
        </a:xfrm>
        <a:prstGeom prst="rightArrow">
          <a:avLst>
            <a:gd name="adj1" fmla="val 60000"/>
            <a:gd name="adj2" fmla="val 50000"/>
          </a:avLst>
        </a:prstGeom>
        <a:solidFill>
          <a:schemeClr val="accent4"/>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hu-HU" sz="1600" kern="1200"/>
        </a:p>
      </dsp:txBody>
      <dsp:txXfrm>
        <a:off x="3860131" y="1236017"/>
        <a:ext cx="231354" cy="231977"/>
      </dsp:txXfrm>
    </dsp:sp>
    <dsp:sp modelId="{4D9D56DF-4979-49A5-9CF6-94AAB6B7666A}">
      <dsp:nvSpPr>
        <dsp:cNvPr id="0" name=""/>
        <dsp:cNvSpPr/>
      </dsp:nvSpPr>
      <dsp:spPr>
        <a:xfrm>
          <a:off x="4327828" y="450382"/>
          <a:ext cx="1558989" cy="1803247"/>
        </a:xfrm>
        <a:prstGeom prst="roundRect">
          <a:avLst>
            <a:gd name="adj" fmla="val 10000"/>
          </a:avLst>
        </a:prstGeom>
        <a:solidFill>
          <a:schemeClr val="accent4">
            <a:lumMod val="20000"/>
            <a:lumOff val="80000"/>
          </a:schemeClr>
        </a:solidFill>
        <a:ln w="6350" cap="flat" cmpd="sng" algn="ctr">
          <a:noFill/>
          <a:prstDash val="solid"/>
          <a:miter lim="800000"/>
        </a:ln>
        <a:effectLst>
          <a:glow rad="101600">
            <a:schemeClr val="accent3">
              <a:lumMod val="20000"/>
              <a:lumOff val="80000"/>
              <a:alpha val="6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u-HU" sz="1300" b="1" kern="1200" cap="all" baseline="0" dirty="0">
              <a:solidFill>
                <a:schemeClr val="accent3">
                  <a:lumMod val="75000"/>
                </a:schemeClr>
              </a:solidFill>
            </a:rPr>
            <a:t>Considering functional decline of the body </a:t>
          </a:r>
          <a:r>
            <a:rPr lang="en-US" sz="1300" b="1" kern="1200" cap="all" baseline="0" dirty="0">
              <a:solidFill>
                <a:schemeClr val="accent3">
                  <a:lumMod val="75000"/>
                </a:schemeClr>
              </a:solidFill>
            </a:rPr>
            <a:t>and A </a:t>
          </a:r>
          <a:r>
            <a:rPr lang="hu-HU" sz="1300" b="1" kern="1200" cap="all" baseline="0" dirty="0" err="1">
              <a:solidFill>
                <a:schemeClr val="accent3">
                  <a:lumMod val="75000"/>
                </a:schemeClr>
              </a:solidFill>
            </a:rPr>
            <a:t>low</a:t>
          </a:r>
          <a:r>
            <a:rPr lang="hu-HU" sz="1300" b="1" kern="1200" cap="all" baseline="0" dirty="0">
              <a:solidFill>
                <a:schemeClr val="accent3">
                  <a:lumMod val="75000"/>
                </a:schemeClr>
              </a:solidFill>
            </a:rPr>
            <a:t> </a:t>
          </a:r>
          <a:r>
            <a:rPr lang="en-US" sz="1300" b="1" kern="1200" cap="all" baseline="0" dirty="0">
              <a:solidFill>
                <a:schemeClr val="accent3">
                  <a:lumMod val="75000"/>
                </a:schemeClr>
              </a:solidFill>
            </a:rPr>
            <a:t>quality of life </a:t>
          </a:r>
          <a:r>
            <a:rPr lang="en-US" sz="1300" kern="1200" cap="all" baseline="0" dirty="0">
              <a:solidFill>
                <a:schemeClr val="accent3">
                  <a:lumMod val="75000"/>
                </a:schemeClr>
              </a:solidFill>
            </a:rPr>
            <a:t>as the main consequences of chronic diseases</a:t>
          </a:r>
          <a:endParaRPr lang="hu-HU" sz="1300" kern="1200" cap="all" baseline="0" dirty="0">
            <a:solidFill>
              <a:schemeClr val="accent3">
                <a:lumMod val="75000"/>
              </a:schemeClr>
            </a:solidFill>
          </a:endParaRPr>
        </a:p>
      </dsp:txBody>
      <dsp:txXfrm>
        <a:off x="4373489" y="496043"/>
        <a:ext cx="1467667" cy="1711925"/>
      </dsp:txXfrm>
    </dsp:sp>
    <dsp:sp modelId="{E8396A4C-679F-46F1-9A8B-5A3E91F0FD17}">
      <dsp:nvSpPr>
        <dsp:cNvPr id="0" name=""/>
        <dsp:cNvSpPr/>
      </dsp:nvSpPr>
      <dsp:spPr>
        <a:xfrm>
          <a:off x="6042717" y="1158691"/>
          <a:ext cx="330505" cy="386629"/>
        </a:xfrm>
        <a:prstGeom prst="rightArrow">
          <a:avLst>
            <a:gd name="adj1" fmla="val 60000"/>
            <a:gd name="adj2" fmla="val 50000"/>
          </a:avLst>
        </a:prstGeom>
        <a:solidFill>
          <a:schemeClr val="accent4"/>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hu-HU" sz="1600" kern="1200"/>
        </a:p>
      </dsp:txBody>
      <dsp:txXfrm>
        <a:off x="6042717" y="1236017"/>
        <a:ext cx="231354" cy="231977"/>
      </dsp:txXfrm>
    </dsp:sp>
    <dsp:sp modelId="{2063609D-F9FD-4D89-9240-550F983BD179}">
      <dsp:nvSpPr>
        <dsp:cNvPr id="0" name=""/>
        <dsp:cNvSpPr/>
      </dsp:nvSpPr>
      <dsp:spPr>
        <a:xfrm>
          <a:off x="6510413" y="450382"/>
          <a:ext cx="1558989" cy="1803247"/>
        </a:xfrm>
        <a:prstGeom prst="roundRect">
          <a:avLst>
            <a:gd name="adj" fmla="val 10000"/>
          </a:avLst>
        </a:prstGeom>
        <a:solidFill>
          <a:schemeClr val="accent1">
            <a:lumMod val="20000"/>
            <a:lumOff val="80000"/>
          </a:schemeClr>
        </a:solidFill>
        <a:ln w="6350" cap="flat" cmpd="sng" algn="ctr">
          <a:noFill/>
          <a:prstDash val="solid"/>
          <a:miter lim="800000"/>
        </a:ln>
        <a:effectLst>
          <a:glow rad="101600">
            <a:schemeClr val="accent3">
              <a:lumMod val="20000"/>
              <a:lumOff val="80000"/>
              <a:alpha val="60000"/>
            </a:schemeClr>
          </a:glow>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hu-HU" sz="1300" b="0" kern="1200" cap="all" baseline="0" dirty="0"/>
        </a:p>
        <a:p>
          <a:pPr lvl="0" algn="ctr" defTabSz="577850">
            <a:lnSpc>
              <a:spcPct val="90000"/>
            </a:lnSpc>
            <a:spcBef>
              <a:spcPct val="0"/>
            </a:spcBef>
            <a:spcAft>
              <a:spcPct val="35000"/>
            </a:spcAft>
          </a:pPr>
          <a:r>
            <a:rPr lang="en-US" sz="1300" b="1" kern="1200" cap="all" baseline="0" dirty="0">
              <a:solidFill>
                <a:schemeClr val="accent3">
                  <a:lumMod val="75000"/>
                </a:schemeClr>
              </a:solidFill>
            </a:rPr>
            <a:t>making health systems sustainable and responsive to the ageing</a:t>
          </a:r>
          <a:r>
            <a:rPr lang="en-US" sz="1300" b="0" kern="1200" cap="all" baseline="0" dirty="0">
              <a:solidFill>
                <a:schemeClr val="accent3">
                  <a:lumMod val="75000"/>
                </a:schemeClr>
              </a:solidFill>
            </a:rPr>
            <a:t> of our populations</a:t>
          </a:r>
          <a:endParaRPr lang="hu-HU" sz="1300" b="1" kern="1200" cap="all" baseline="0" dirty="0">
            <a:solidFill>
              <a:schemeClr val="accent3">
                <a:lumMod val="75000"/>
              </a:schemeClr>
            </a:solidFill>
          </a:endParaRPr>
        </a:p>
        <a:p>
          <a:pPr lvl="0" algn="ctr" defTabSz="577850">
            <a:lnSpc>
              <a:spcPct val="90000"/>
            </a:lnSpc>
            <a:spcBef>
              <a:spcPct val="0"/>
            </a:spcBef>
            <a:spcAft>
              <a:spcPct val="35000"/>
            </a:spcAft>
          </a:pPr>
          <a:endParaRPr lang="hu-HU" sz="1300" b="1" kern="1200" cap="all" baseline="0" dirty="0">
            <a:solidFill>
              <a:schemeClr val="accent3">
                <a:lumMod val="75000"/>
              </a:schemeClr>
            </a:solidFill>
          </a:endParaRPr>
        </a:p>
      </dsp:txBody>
      <dsp:txXfrm>
        <a:off x="6556074" y="496043"/>
        <a:ext cx="1467667" cy="1711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87F1-594A-4041-BB09-C677FA4D4388}">
      <dsp:nvSpPr>
        <dsp:cNvPr id="0" name=""/>
        <dsp:cNvSpPr/>
      </dsp:nvSpPr>
      <dsp:spPr>
        <a:xfrm>
          <a:off x="944773" y="228098"/>
          <a:ext cx="3302397" cy="3302397"/>
        </a:xfrm>
        <a:prstGeom prst="pie">
          <a:avLst>
            <a:gd name="adj1" fmla="val 16200000"/>
            <a:gd name="adj2" fmla="val 205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u-HU" sz="1400" kern="1200" dirty="0" smtClean="0"/>
            <a:t>Beneficiaries</a:t>
          </a:r>
          <a:endParaRPr lang="en-US" sz="1400" kern="1200" dirty="0"/>
        </a:p>
      </dsp:txBody>
      <dsp:txXfrm>
        <a:off x="2667524" y="783215"/>
        <a:ext cx="1061485" cy="707656"/>
      </dsp:txXfrm>
    </dsp:sp>
    <dsp:sp modelId="{6926B467-B4FA-44DF-9354-7632E888C4DE}">
      <dsp:nvSpPr>
        <dsp:cNvPr id="0" name=""/>
        <dsp:cNvSpPr/>
      </dsp:nvSpPr>
      <dsp:spPr>
        <a:xfrm>
          <a:off x="973080" y="331419"/>
          <a:ext cx="3302397" cy="3302397"/>
        </a:xfrm>
        <a:prstGeom prst="pie">
          <a:avLst>
            <a:gd name="adj1" fmla="val 20520000"/>
            <a:gd name="adj2" fmla="val 32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smtClean="0"/>
            <a:t>Collaborating partners</a:t>
          </a:r>
          <a:endParaRPr lang="en-US" sz="1300" kern="1200" dirty="0"/>
        </a:p>
      </dsp:txBody>
      <dsp:txXfrm>
        <a:off x="3099981" y="1840300"/>
        <a:ext cx="982856" cy="786285"/>
      </dsp:txXfrm>
    </dsp:sp>
    <dsp:sp modelId="{30071A46-0635-454A-921E-6012743B71EB}">
      <dsp:nvSpPr>
        <dsp:cNvPr id="0" name=""/>
        <dsp:cNvSpPr/>
      </dsp:nvSpPr>
      <dsp:spPr>
        <a:xfrm>
          <a:off x="898383" y="385672"/>
          <a:ext cx="3302397" cy="3302397"/>
        </a:xfrm>
        <a:prstGeom prst="pie">
          <a:avLst>
            <a:gd name="adj1" fmla="val 3240000"/>
            <a:gd name="adj2" fmla="val 756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hu-HU" sz="1250" kern="1200" dirty="0" smtClean="0"/>
            <a:t>Implementers</a:t>
          </a:r>
          <a:endParaRPr lang="en-US" sz="1250" kern="1200" dirty="0"/>
        </a:p>
      </dsp:txBody>
      <dsp:txXfrm>
        <a:off x="2077810" y="2705214"/>
        <a:ext cx="943542" cy="864913"/>
      </dsp:txXfrm>
    </dsp:sp>
    <dsp:sp modelId="{C871C8FE-E00B-4294-B067-37C89040CB19}">
      <dsp:nvSpPr>
        <dsp:cNvPr id="0" name=""/>
        <dsp:cNvSpPr/>
      </dsp:nvSpPr>
      <dsp:spPr>
        <a:xfrm>
          <a:off x="823685" y="331419"/>
          <a:ext cx="3302397" cy="3302397"/>
        </a:xfrm>
        <a:prstGeom prst="pie">
          <a:avLst>
            <a:gd name="adj1" fmla="val 7560000"/>
            <a:gd name="adj2" fmla="val 1188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smtClean="0"/>
            <a:t>Governing Board</a:t>
          </a:r>
          <a:endParaRPr lang="en-US" sz="1300" kern="1200" dirty="0"/>
        </a:p>
      </dsp:txBody>
      <dsp:txXfrm>
        <a:off x="1016325" y="1840300"/>
        <a:ext cx="982856" cy="786285"/>
      </dsp:txXfrm>
    </dsp:sp>
    <dsp:sp modelId="{1291A50B-9957-4CF1-83AE-456A08CA15D1}">
      <dsp:nvSpPr>
        <dsp:cNvPr id="0" name=""/>
        <dsp:cNvSpPr/>
      </dsp:nvSpPr>
      <dsp:spPr>
        <a:xfrm>
          <a:off x="851992" y="243355"/>
          <a:ext cx="3302397" cy="3302397"/>
        </a:xfrm>
        <a:prstGeom prst="pie">
          <a:avLst>
            <a:gd name="adj1" fmla="val 1188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kern="1200" dirty="0" smtClean="0"/>
            <a:t>Executive Board</a:t>
          </a:r>
          <a:endParaRPr lang="en-US" sz="1300" kern="1200" dirty="0"/>
        </a:p>
      </dsp:txBody>
      <dsp:txXfrm>
        <a:off x="1370154" y="798472"/>
        <a:ext cx="1061485" cy="707656"/>
      </dsp:txXfrm>
    </dsp:sp>
    <dsp:sp modelId="{D2C39D3B-736D-42C0-8203-990E75A85E94}">
      <dsp:nvSpPr>
        <dsp:cNvPr id="0" name=""/>
        <dsp:cNvSpPr/>
      </dsp:nvSpPr>
      <dsp:spPr>
        <a:xfrm>
          <a:off x="740184" y="31272"/>
          <a:ext cx="3711266" cy="3711266"/>
        </a:xfrm>
        <a:prstGeom prst="circularArrow">
          <a:avLst>
            <a:gd name="adj1" fmla="val 5085"/>
            <a:gd name="adj2" fmla="val 327528"/>
            <a:gd name="adj3" fmla="val 20192361"/>
            <a:gd name="adj4" fmla="val 16200324"/>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A7EDE99-C099-4927-B289-3356F064B2AF}">
      <dsp:nvSpPr>
        <dsp:cNvPr id="0" name=""/>
        <dsp:cNvSpPr/>
      </dsp:nvSpPr>
      <dsp:spPr>
        <a:xfrm>
          <a:off x="768874" y="126956"/>
          <a:ext cx="3711266" cy="3711266"/>
        </a:xfrm>
        <a:prstGeom prst="circularArrow">
          <a:avLst>
            <a:gd name="adj1" fmla="val 5085"/>
            <a:gd name="adj2" fmla="val 327528"/>
            <a:gd name="adj3" fmla="val 2912753"/>
            <a:gd name="adj4" fmla="val 20519953"/>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998720-D927-42C0-8CD0-839A3C1F7AB2}">
      <dsp:nvSpPr>
        <dsp:cNvPr id="0" name=""/>
        <dsp:cNvSpPr/>
      </dsp:nvSpPr>
      <dsp:spPr>
        <a:xfrm>
          <a:off x="693948" y="181375"/>
          <a:ext cx="3711266" cy="3711266"/>
        </a:xfrm>
        <a:prstGeom prst="circularArrow">
          <a:avLst>
            <a:gd name="adj1" fmla="val 5085"/>
            <a:gd name="adj2" fmla="val 327528"/>
            <a:gd name="adj3" fmla="val 7232777"/>
            <a:gd name="adj4" fmla="val 3239695"/>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AEC969F-41B6-4EFD-AB4A-4DD85BEB8BA2}">
      <dsp:nvSpPr>
        <dsp:cNvPr id="0" name=""/>
        <dsp:cNvSpPr/>
      </dsp:nvSpPr>
      <dsp:spPr>
        <a:xfrm>
          <a:off x="619023" y="126956"/>
          <a:ext cx="3711266" cy="3711266"/>
        </a:xfrm>
        <a:prstGeom prst="circularArrow">
          <a:avLst>
            <a:gd name="adj1" fmla="val 5085"/>
            <a:gd name="adj2" fmla="val 327528"/>
            <a:gd name="adj3" fmla="val 11552519"/>
            <a:gd name="adj4" fmla="val 7559718"/>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7CE347A-66A1-45F1-B374-9E8B7E60D61D}">
      <dsp:nvSpPr>
        <dsp:cNvPr id="0" name=""/>
        <dsp:cNvSpPr/>
      </dsp:nvSpPr>
      <dsp:spPr>
        <a:xfrm>
          <a:off x="647713" y="38921"/>
          <a:ext cx="3711266" cy="3711266"/>
        </a:xfrm>
        <a:prstGeom prst="circularArrow">
          <a:avLst>
            <a:gd name="adj1" fmla="val 5085"/>
            <a:gd name="adj2" fmla="val 327528"/>
            <a:gd name="adj3" fmla="val 15872148"/>
            <a:gd name="adj4" fmla="val 11880111"/>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2D9DE7-C587-439B-9C72-3540F19CF7DC}" type="datetimeFigureOut">
              <a:rPr lang="hu-HU" smtClean="0"/>
              <a:t>2018.06.04.</a:t>
            </a:fld>
            <a:endParaRPr lang="hu-H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8E650A-312C-4AA0-AF52-88548B6B0413}" type="slidenum">
              <a:rPr lang="hu-HU" smtClean="0"/>
              <a:t>‹N›</a:t>
            </a:fld>
            <a:endParaRPr lang="hu-HU"/>
          </a:p>
        </p:txBody>
      </p:sp>
    </p:spTree>
    <p:extLst>
      <p:ext uri="{BB962C8B-B14F-4D97-AF65-F5344CB8AC3E}">
        <p14:creationId xmlns:p14="http://schemas.microsoft.com/office/powerpoint/2010/main" val="1757076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80DC7-DC29-495F-9BC4-4B5F34673E6F}" type="datetimeFigureOut">
              <a:rPr lang="hu-HU" smtClean="0"/>
              <a:t>2018.06.04.</a:t>
            </a:fld>
            <a:endParaRPr lang="hu-H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FBA5D-988F-423E-B717-A5AF9FCD5194}" type="slidenum">
              <a:rPr lang="hu-HU" smtClean="0"/>
              <a:t>‹N›</a:t>
            </a:fld>
            <a:endParaRPr lang="hu-HU"/>
          </a:p>
        </p:txBody>
      </p:sp>
    </p:spTree>
    <p:extLst>
      <p:ext uri="{BB962C8B-B14F-4D97-AF65-F5344CB8AC3E}">
        <p14:creationId xmlns:p14="http://schemas.microsoft.com/office/powerpoint/2010/main" val="151582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EFCFBA5D-988F-423E-B717-A5AF9FCD5194}" type="slidenum">
              <a:rPr lang="hu-HU" smtClean="0"/>
              <a:t>17</a:t>
            </a:fld>
            <a:endParaRPr lang="hu-HU"/>
          </a:p>
        </p:txBody>
      </p:sp>
    </p:spTree>
    <p:extLst>
      <p:ext uri="{BB962C8B-B14F-4D97-AF65-F5344CB8AC3E}">
        <p14:creationId xmlns:p14="http://schemas.microsoft.com/office/powerpoint/2010/main" val="122714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chrodis.eu/" TargetMode="Externa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chrodis.eu/"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hyperlink" Target="https://twitter.com/EU_CHRODISplus" TargetMode="External"/><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facebook.com/EUCHRODISplus/" TargetMode="External"/><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hyperlink" Target="http://chrodis.eu/"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3" name="Kép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36383"/>
            <a:ext cx="9144000" cy="4861121"/>
          </a:xfrm>
          <a:prstGeom prst="rect">
            <a:avLst/>
          </a:prstGeom>
        </p:spPr>
      </p:pic>
      <p:pic>
        <p:nvPicPr>
          <p:cNvPr id="9"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127" y="0"/>
            <a:ext cx="7083951" cy="6983694"/>
          </a:xfrm>
          <a:prstGeom prst="rect">
            <a:avLst/>
          </a:prstGeom>
        </p:spPr>
      </p:pic>
      <p:pic>
        <p:nvPicPr>
          <p:cNvPr id="5" name="Picture 4"/>
          <p:cNvPicPr>
            <a:picLocks noChangeAspect="1"/>
          </p:cNvPicPr>
          <p:nvPr/>
        </p:nvPicPr>
        <p:blipFill>
          <a:blip r:embed="rId4"/>
          <a:stretch>
            <a:fillRect/>
          </a:stretch>
        </p:blipFill>
        <p:spPr>
          <a:xfrm>
            <a:off x="546334" y="6221752"/>
            <a:ext cx="297309" cy="297309"/>
          </a:xfrm>
          <a:prstGeom prst="rect">
            <a:avLst/>
          </a:prstGeom>
        </p:spPr>
      </p:pic>
      <p:pic>
        <p:nvPicPr>
          <p:cNvPr id="6" name="Picture 5"/>
          <p:cNvPicPr>
            <a:picLocks noChangeAspect="1"/>
          </p:cNvPicPr>
          <p:nvPr/>
        </p:nvPicPr>
        <p:blipFill>
          <a:blip r:embed="rId5"/>
          <a:stretch>
            <a:fillRect/>
          </a:stretch>
        </p:blipFill>
        <p:spPr>
          <a:xfrm>
            <a:off x="2976830" y="6247186"/>
            <a:ext cx="278334" cy="278334"/>
          </a:xfrm>
          <a:prstGeom prst="rect">
            <a:avLst/>
          </a:prstGeom>
        </p:spPr>
      </p:pic>
      <p:sp>
        <p:nvSpPr>
          <p:cNvPr id="7" name="TextBox 6"/>
          <p:cNvSpPr txBox="1"/>
          <p:nvPr/>
        </p:nvSpPr>
        <p:spPr>
          <a:xfrm>
            <a:off x="3194204" y="6241981"/>
            <a:ext cx="1877829" cy="307777"/>
          </a:xfrm>
          <a:prstGeom prst="rect">
            <a:avLst/>
          </a:prstGeom>
          <a:noFill/>
        </p:spPr>
        <p:txBody>
          <a:bodyPr wrap="square" rtlCol="0">
            <a:spAutoFit/>
          </a:bodyPr>
          <a:lstStyle/>
          <a:p>
            <a:r>
              <a:rPr lang="hu-HU" sz="1400" kern="1200" dirty="0" smtClean="0">
                <a:solidFill>
                  <a:schemeClr val="bg1"/>
                </a:solidFill>
                <a:latin typeface="+mn-lt"/>
                <a:ea typeface="+mn-ea"/>
                <a:cs typeface="+mn-cs"/>
              </a:rPr>
              <a:t>@EU_</a:t>
            </a:r>
            <a:r>
              <a:rPr lang="hu-HU" sz="1400" kern="1200" dirty="0" err="1" smtClean="0">
                <a:solidFill>
                  <a:schemeClr val="bg1"/>
                </a:solidFill>
                <a:latin typeface="+mn-lt"/>
                <a:ea typeface="+mn-ea"/>
                <a:cs typeface="+mn-cs"/>
              </a:rPr>
              <a:t>CHRODISplus</a:t>
            </a:r>
            <a:endParaRPr lang="en-US" sz="1400" kern="1200" dirty="0">
              <a:solidFill>
                <a:schemeClr val="bg1"/>
              </a:solidFill>
              <a:latin typeface="+mn-lt"/>
              <a:ea typeface="+mn-ea"/>
              <a:cs typeface="+mn-cs"/>
            </a:endParaRPr>
          </a:p>
        </p:txBody>
      </p:sp>
      <p:sp>
        <p:nvSpPr>
          <p:cNvPr id="8" name="TextBox 7"/>
          <p:cNvSpPr txBox="1"/>
          <p:nvPr/>
        </p:nvSpPr>
        <p:spPr>
          <a:xfrm>
            <a:off x="7568215" y="6185740"/>
            <a:ext cx="1161985" cy="369332"/>
          </a:xfrm>
          <a:prstGeom prst="rect">
            <a:avLst/>
          </a:prstGeom>
          <a:noFill/>
        </p:spPr>
        <p:txBody>
          <a:bodyPr wrap="none" rtlCol="0">
            <a:spAutoFit/>
          </a:bodyPr>
          <a:lstStyle/>
          <a:p>
            <a:r>
              <a:rPr lang="hu-HU" dirty="0">
                <a:solidFill>
                  <a:schemeClr val="bg1"/>
                </a:solidFill>
              </a:rPr>
              <a:t>chrodis.eu</a:t>
            </a:r>
            <a:endParaRPr lang="en-US" dirty="0">
              <a:solidFill>
                <a:schemeClr val="bg1"/>
              </a:solidFill>
            </a:endParaRPr>
          </a:p>
        </p:txBody>
      </p:sp>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2314" y="321507"/>
            <a:ext cx="5874564" cy="1618123"/>
          </a:xfrm>
          <a:prstGeom prst="rect">
            <a:avLst/>
          </a:prstGeom>
        </p:spPr>
      </p:pic>
      <p:grpSp>
        <p:nvGrpSpPr>
          <p:cNvPr id="11" name="Group 10"/>
          <p:cNvGrpSpPr/>
          <p:nvPr/>
        </p:nvGrpSpPr>
        <p:grpSpPr>
          <a:xfrm>
            <a:off x="7423694" y="246358"/>
            <a:ext cx="1501345" cy="327679"/>
            <a:chOff x="7245920" y="211022"/>
            <a:chExt cx="1692190" cy="369332"/>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245920" y="219841"/>
              <a:ext cx="560945" cy="354365"/>
            </a:xfrm>
            <a:prstGeom prst="rect">
              <a:avLst/>
            </a:prstGeom>
          </p:spPr>
        </p:pic>
        <p:sp>
          <p:nvSpPr>
            <p:cNvPr id="13" name="TextBox 12"/>
            <p:cNvSpPr txBox="1"/>
            <p:nvPr userDrawn="1"/>
          </p:nvSpPr>
          <p:spPr>
            <a:xfrm>
              <a:off x="7765994" y="211022"/>
              <a:ext cx="1172116" cy="369332"/>
            </a:xfrm>
            <a:prstGeom prst="rect">
              <a:avLst/>
            </a:prstGeom>
            <a:noFill/>
          </p:spPr>
          <p:txBody>
            <a:bodyPr wrap="none" rtlCol="0">
              <a:spAutoFit/>
            </a:bodyPr>
            <a:lstStyle/>
            <a:p>
              <a:r>
                <a:rPr lang="hu-HU" sz="600" b="0" i="0" u="none" strike="noStrike" kern="1200" baseline="0" dirty="0">
                  <a:solidFill>
                    <a:schemeClr val="tx1"/>
                  </a:solidFill>
                  <a:latin typeface="+mn-lt"/>
                  <a:ea typeface="+mn-ea"/>
                  <a:cs typeface="+mn-cs"/>
                </a:rPr>
                <a:t>Co-funded</a:t>
              </a:r>
            </a:p>
            <a:p>
              <a:r>
                <a:rPr lang="en-US" sz="600" b="0" i="0" u="none" strike="noStrike" kern="1200" baseline="0" dirty="0">
                  <a:solidFill>
                    <a:schemeClr val="tx1"/>
                  </a:solidFill>
                  <a:latin typeface="+mn-lt"/>
                  <a:ea typeface="+mn-ea"/>
                  <a:cs typeface="+mn-cs"/>
                </a:rPr>
                <a:t>by the Third Health Programme</a:t>
              </a:r>
            </a:p>
            <a:p>
              <a:r>
                <a:rPr lang="hu-HU" sz="600" b="0" i="0" u="none" strike="noStrike" kern="1200" baseline="0" dirty="0">
                  <a:solidFill>
                    <a:schemeClr val="tx1"/>
                  </a:solidFill>
                  <a:latin typeface="+mn-lt"/>
                  <a:ea typeface="+mn-ea"/>
                  <a:cs typeface="+mn-cs"/>
                </a:rPr>
                <a:t>of the European Union</a:t>
              </a:r>
              <a:endParaRPr lang="hu-HU" sz="600" dirty="0"/>
            </a:p>
          </p:txBody>
        </p:sp>
      </p:grpSp>
      <p:sp>
        <p:nvSpPr>
          <p:cNvPr id="15" name="Title 15"/>
          <p:cNvSpPr>
            <a:spLocks noGrp="1"/>
          </p:cNvSpPr>
          <p:nvPr>
            <p:ph type="title"/>
          </p:nvPr>
        </p:nvSpPr>
        <p:spPr>
          <a:xfrm>
            <a:off x="0" y="3149730"/>
            <a:ext cx="9143999" cy="1325563"/>
          </a:xfrm>
          <a:prstGeom prst="rect">
            <a:avLst/>
          </a:prstGeom>
        </p:spPr>
        <p:txBody>
          <a:bodyPr/>
          <a:lstStyle>
            <a:lvl1pPr algn="ctr">
              <a:defRPr>
                <a:solidFill>
                  <a:schemeClr val="bg1"/>
                </a:solidFill>
              </a:defRPr>
            </a:lvl1pPr>
          </a:lstStyle>
          <a:p>
            <a:endParaRPr lang="hu-HU" dirty="0"/>
          </a:p>
        </p:txBody>
      </p:sp>
      <p:sp>
        <p:nvSpPr>
          <p:cNvPr id="2" name="Szövegdoboz 1"/>
          <p:cNvSpPr txBox="1"/>
          <p:nvPr userDrawn="1"/>
        </p:nvSpPr>
        <p:spPr>
          <a:xfrm>
            <a:off x="781711" y="6247295"/>
            <a:ext cx="1138325" cy="307777"/>
          </a:xfrm>
          <a:prstGeom prst="rect">
            <a:avLst/>
          </a:prstGeom>
          <a:noFill/>
        </p:spPr>
        <p:txBody>
          <a:bodyPr wrap="none" rtlCol="0">
            <a:spAutoFit/>
          </a:bodyPr>
          <a:lstStyle/>
          <a:p>
            <a:r>
              <a:rPr lang="hu-HU" sz="1400" kern="1200" dirty="0" smtClean="0">
                <a:solidFill>
                  <a:schemeClr val="bg1"/>
                </a:solidFill>
                <a:latin typeface="+mn-lt"/>
                <a:ea typeface="+mn-ea"/>
                <a:cs typeface="+mn-cs"/>
              </a:rPr>
              <a:t>EU_CHRODIS</a:t>
            </a:r>
            <a:endParaRPr lang="hu-HU" sz="1400" kern="1200" dirty="0">
              <a:solidFill>
                <a:schemeClr val="bg1"/>
              </a:solidFill>
              <a:latin typeface="+mn-lt"/>
              <a:ea typeface="+mn-ea"/>
              <a:cs typeface="+mn-cs"/>
            </a:endParaRPr>
          </a:p>
        </p:txBody>
      </p:sp>
    </p:spTree>
    <p:extLst>
      <p:ext uri="{BB962C8B-B14F-4D97-AF65-F5344CB8AC3E}">
        <p14:creationId xmlns:p14="http://schemas.microsoft.com/office/powerpoint/2010/main" val="160860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2" y="1546225"/>
            <a:ext cx="1971675" cy="4492625"/>
          </a:xfrm>
          <a:prstGeom prst="rect">
            <a:avLst/>
          </a:prstGeom>
        </p:spPr>
        <p:txBody>
          <a:bodyPr vert="horz"/>
          <a:lstStyle/>
          <a:p>
            <a:r>
              <a:rPr lang="en-US" dirty="0"/>
              <a:t>Click to edit Master title style</a:t>
            </a:r>
          </a:p>
        </p:txBody>
      </p:sp>
      <p:sp>
        <p:nvSpPr>
          <p:cNvPr id="3" name="Vertical Text Placeholder 2"/>
          <p:cNvSpPr>
            <a:spLocks noGrp="1"/>
          </p:cNvSpPr>
          <p:nvPr>
            <p:ph type="body" orient="vert" idx="1"/>
          </p:nvPr>
        </p:nvSpPr>
        <p:spPr>
          <a:xfrm>
            <a:off x="419100" y="1546225"/>
            <a:ext cx="5800725" cy="4492625"/>
          </a:xfrm>
          <a:prstGeom prst="rect">
            <a:avLst/>
          </a:prstGeom>
        </p:spPr>
        <p:txBody>
          <a:bodyPr vert="horz"/>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hu-HU" dirty="0" smtClean="0"/>
              <a:t>24 May 2018</a:t>
            </a:r>
            <a:endParaRPr lang="hu-HU"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hu-HU"/>
              <a:t>‹#›</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0840720-5BCA-4F3D-ACE1-F7FE152BB3FC}" type="slidenum">
              <a:rPr lang="hu-HU" smtClean="0"/>
              <a:t>‹N›</a:t>
            </a:fld>
            <a:endParaRPr lang="hu-HU"/>
          </a:p>
        </p:txBody>
      </p:sp>
    </p:spTree>
    <p:extLst>
      <p:ext uri="{BB962C8B-B14F-4D97-AF65-F5344CB8AC3E}">
        <p14:creationId xmlns:p14="http://schemas.microsoft.com/office/powerpoint/2010/main" val="3891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RODIS PLUS JA">
    <p:spTree>
      <p:nvGrpSpPr>
        <p:cNvPr id="1" name=""/>
        <p:cNvGrpSpPr/>
        <p:nvPr/>
      </p:nvGrpSpPr>
      <p:grpSpPr>
        <a:xfrm>
          <a:off x="0" y="0"/>
          <a:ext cx="0" cy="0"/>
          <a:chOff x="0" y="0"/>
          <a:chExt cx="0" cy="0"/>
        </a:xfrm>
      </p:grpSpPr>
      <p:sp>
        <p:nvSpPr>
          <p:cNvPr id="6" name="Rectangle 5"/>
          <p:cNvSpPr/>
          <p:nvPr userDrawn="1"/>
        </p:nvSpPr>
        <p:spPr>
          <a:xfrm>
            <a:off x="0" y="1581150"/>
            <a:ext cx="9144000" cy="5276849"/>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7" name="Kép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706" y="-1075168"/>
            <a:ext cx="7856969" cy="7856969"/>
          </a:xfrm>
          <a:prstGeom prst="rect">
            <a:avLst/>
          </a:prstGeom>
        </p:spPr>
      </p:pic>
      <p:pic>
        <p:nvPicPr>
          <p:cNvPr id="9" name="Picture 8">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8479" y="387976"/>
            <a:ext cx="2994780" cy="824899"/>
          </a:xfrm>
          <a:prstGeom prst="rect">
            <a:avLst/>
          </a:prstGeom>
        </p:spPr>
      </p:pic>
      <p:sp>
        <p:nvSpPr>
          <p:cNvPr id="8" name="Subtitle 2"/>
          <p:cNvSpPr>
            <a:spLocks noGrp="1"/>
          </p:cNvSpPr>
          <p:nvPr userDrawn="1">
            <p:ph type="subTitle" idx="1" hasCustomPrompt="1"/>
          </p:nvPr>
        </p:nvSpPr>
        <p:spPr>
          <a:xfrm>
            <a:off x="555365" y="3784476"/>
            <a:ext cx="5490266" cy="9192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Substitle</a:t>
            </a:r>
            <a:endParaRPr lang="en-US" dirty="0"/>
          </a:p>
        </p:txBody>
      </p:sp>
      <p:sp>
        <p:nvSpPr>
          <p:cNvPr id="10" name="Title 15"/>
          <p:cNvSpPr>
            <a:spLocks noGrp="1"/>
          </p:cNvSpPr>
          <p:nvPr>
            <p:ph type="title"/>
          </p:nvPr>
        </p:nvSpPr>
        <p:spPr>
          <a:xfrm>
            <a:off x="555365" y="2322880"/>
            <a:ext cx="5490266" cy="1325563"/>
          </a:xfrm>
          <a:prstGeom prst="rect">
            <a:avLst/>
          </a:prstGeom>
        </p:spPr>
        <p:txBody>
          <a:bodyPr/>
          <a:lstStyle>
            <a:lvl1pPr>
              <a:defRPr>
                <a:solidFill>
                  <a:schemeClr val="bg1"/>
                </a:solidFill>
              </a:defRPr>
            </a:lvl1pPr>
          </a:lstStyle>
          <a:p>
            <a:endParaRPr lang="hu-HU" dirty="0"/>
          </a:p>
        </p:txBody>
      </p:sp>
      <p:sp>
        <p:nvSpPr>
          <p:cNvPr id="2" name="Dátum helye 1"/>
          <p:cNvSpPr>
            <a:spLocks noGrp="1"/>
          </p:cNvSpPr>
          <p:nvPr>
            <p:ph type="dt" sz="half" idx="10"/>
          </p:nvPr>
        </p:nvSpPr>
        <p:spPr/>
        <p:txBody>
          <a:bodyPr/>
          <a:lstStyle/>
          <a:p>
            <a:r>
              <a:rPr lang="hu-HU"/>
              <a:t>27 April 2018</a:t>
            </a:r>
            <a:endParaRPr lang="hu-HU" dirty="0"/>
          </a:p>
        </p:txBody>
      </p:sp>
      <p:sp>
        <p:nvSpPr>
          <p:cNvPr id="3" name="Élőláb helye 2"/>
          <p:cNvSpPr>
            <a:spLocks noGrp="1"/>
          </p:cNvSpPr>
          <p:nvPr>
            <p:ph type="ftr" sz="quarter" idx="11"/>
          </p:nvPr>
        </p:nvSpPr>
        <p:spPr/>
        <p:txBody>
          <a:bodyPr/>
          <a:lstStyle/>
          <a:p>
            <a:fld id="{A0840720-5BCA-4F3D-ACE1-F7FE152BB3FC}" type="slidenum">
              <a:rPr lang="hu-HU" smtClean="0"/>
              <a:pPr/>
              <a:t>‹N›</a:t>
            </a:fld>
            <a:endParaRPr lang="hu-HU" dirty="0"/>
          </a:p>
        </p:txBody>
      </p:sp>
    </p:spTree>
    <p:extLst>
      <p:ext uri="{BB962C8B-B14F-4D97-AF65-F5344CB8AC3E}">
        <p14:creationId xmlns:p14="http://schemas.microsoft.com/office/powerpoint/2010/main" val="391789976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Dátum helye 7"/>
          <p:cNvSpPr>
            <a:spLocks noGrp="1"/>
          </p:cNvSpPr>
          <p:nvPr>
            <p:ph type="dt" sz="half" idx="10"/>
          </p:nvPr>
        </p:nvSpPr>
        <p:spPr/>
        <p:txBody>
          <a:bodyPr/>
          <a:lstStyle/>
          <a:p>
            <a:r>
              <a:rPr lang="hu-HU" dirty="0" smtClean="0"/>
              <a:t>23 May 2018</a:t>
            </a:r>
            <a:endParaRPr lang="hu-HU" dirty="0"/>
          </a:p>
        </p:txBody>
      </p:sp>
      <p:sp>
        <p:nvSpPr>
          <p:cNvPr id="9" name="Élőláb helye 8"/>
          <p:cNvSpPr>
            <a:spLocks noGrp="1"/>
          </p:cNvSpPr>
          <p:nvPr>
            <p:ph type="ftr" sz="quarter" idx="11"/>
          </p:nvPr>
        </p:nvSpPr>
        <p:spPr/>
        <p:txBody>
          <a:bodyPr/>
          <a:lstStyle/>
          <a:p>
            <a:fld id="{A0840720-5BCA-4F3D-ACE1-F7FE152BB3FC}" type="slidenum">
              <a:rPr lang="hu-HU" smtClean="0"/>
              <a:pPr/>
              <a:t>‹N›</a:t>
            </a:fld>
            <a:endParaRPr lang="hu-HU" dirty="0"/>
          </a:p>
        </p:txBody>
      </p:sp>
    </p:spTree>
    <p:extLst>
      <p:ext uri="{BB962C8B-B14F-4D97-AF65-F5344CB8AC3E}">
        <p14:creationId xmlns:p14="http://schemas.microsoft.com/office/powerpoint/2010/main" val="193872205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8021114" y="6208210"/>
            <a:ext cx="481334" cy="365125"/>
          </a:xfrm>
          <a:prstGeom prst="rect">
            <a:avLst/>
          </a:prstGeom>
        </p:spPr>
        <p:txBody>
          <a:bodyPr vert="horz" lIns="91440" tIns="45720" rIns="91440" bIns="45720" rtlCol="0" anchor="ctr"/>
          <a:lstStyle>
            <a:lvl1pPr algn="ctr">
              <a:defRPr sz="1000">
                <a:solidFill>
                  <a:srgbClr val="008080"/>
                </a:solidFill>
              </a:defRPr>
            </a:lvl1pPr>
          </a:lstStyle>
          <a:p>
            <a:fld id="{A0840720-5BCA-4F3D-ACE1-F7FE152BB3FC}" type="slidenum">
              <a:rPr lang="hu-HU" smtClean="0"/>
              <a:pPr/>
              <a:t>‹N›</a:t>
            </a:fld>
            <a:endParaRPr lang="hu-HU" dirty="0"/>
          </a:p>
        </p:txBody>
      </p:sp>
      <p:sp>
        <p:nvSpPr>
          <p:cNvPr id="10" name="Rectangle 9"/>
          <p:cNvSpPr/>
          <p:nvPr userDrawn="1"/>
        </p:nvSpPr>
        <p:spPr>
          <a:xfrm>
            <a:off x="0" y="-13950"/>
            <a:ext cx="9144000" cy="1385221"/>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5" name="Kép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9388" y="-13950"/>
            <a:ext cx="1385221" cy="1385221"/>
          </a:xfrm>
          <a:prstGeom prst="rect">
            <a:avLst/>
          </a:prstGeom>
        </p:spPr>
      </p:pic>
      <p:sp>
        <p:nvSpPr>
          <p:cNvPr id="12" name="Text Placeholder 3"/>
          <p:cNvSpPr>
            <a:spLocks noGrp="1"/>
          </p:cNvSpPr>
          <p:nvPr>
            <p:ph type="body" sz="half" idx="10"/>
          </p:nvPr>
        </p:nvSpPr>
        <p:spPr>
          <a:xfrm>
            <a:off x="629840" y="2057400"/>
            <a:ext cx="7885509"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Edit Master text styles</a:t>
            </a:r>
          </a:p>
        </p:txBody>
      </p:sp>
      <p:sp>
        <p:nvSpPr>
          <p:cNvPr id="16" name="Title Placeholder 1"/>
          <p:cNvSpPr>
            <a:spLocks noGrp="1"/>
          </p:cNvSpPr>
          <p:nvPr>
            <p:ph type="title"/>
          </p:nvPr>
        </p:nvSpPr>
        <p:spPr>
          <a:xfrm>
            <a:off x="628650" y="258591"/>
            <a:ext cx="7886700" cy="904380"/>
          </a:xfrm>
          <a:prstGeom prst="rect">
            <a:avLst/>
          </a:prstGeom>
        </p:spPr>
        <p:txBody>
          <a:bodyPr vert="horz" lIns="91440" tIns="45720" rIns="91440" bIns="45720" rtlCol="0" anchor="ctr">
            <a:normAutofit/>
          </a:bodyPr>
          <a:lstStyle>
            <a:lvl1pPr>
              <a:defRPr sz="3200"/>
            </a:lvl1pPr>
          </a:lstStyle>
          <a:p>
            <a:r>
              <a:rPr lang="en-GB" noProof="0"/>
              <a:t>Content Page Title</a:t>
            </a:r>
          </a:p>
        </p:txBody>
      </p:sp>
      <p:sp>
        <p:nvSpPr>
          <p:cNvPr id="2" name="Dátum helye 1"/>
          <p:cNvSpPr>
            <a:spLocks noGrp="1"/>
          </p:cNvSpPr>
          <p:nvPr>
            <p:ph type="dt" sz="half" idx="11"/>
          </p:nvPr>
        </p:nvSpPr>
        <p:spPr/>
        <p:txBody>
          <a:bodyPr/>
          <a:lstStyle/>
          <a:p>
            <a:r>
              <a:rPr lang="hu-HU" dirty="0" smtClean="0"/>
              <a:t>24 May 2018</a:t>
            </a:r>
            <a:endParaRPr lang="hu-HU" dirty="0"/>
          </a:p>
        </p:txBody>
      </p:sp>
    </p:spTree>
    <p:extLst>
      <p:ext uri="{BB962C8B-B14F-4D97-AF65-F5344CB8AC3E}">
        <p14:creationId xmlns:p14="http://schemas.microsoft.com/office/powerpoint/2010/main" val="162952018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7" name="Rectangle 6"/>
          <p:cNvSpPr/>
          <p:nvPr userDrawn="1"/>
        </p:nvSpPr>
        <p:spPr>
          <a:xfrm>
            <a:off x="0" y="-13950"/>
            <a:ext cx="9144000" cy="1690689"/>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Kép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9389" y="138784"/>
            <a:ext cx="1385221" cy="1385221"/>
          </a:xfrm>
          <a:prstGeom prst="rect">
            <a:avLst/>
          </a:prstGeom>
        </p:spPr>
      </p:pic>
      <p:sp>
        <p:nvSpPr>
          <p:cNvPr id="2" name="Date Placeholder 1"/>
          <p:cNvSpPr>
            <a:spLocks noGrp="1"/>
          </p:cNvSpPr>
          <p:nvPr>
            <p:ph type="dt" sz="half" idx="10"/>
          </p:nvPr>
        </p:nvSpPr>
        <p:spPr/>
        <p:txBody>
          <a:bodyPr/>
          <a:lstStyle/>
          <a:p>
            <a:r>
              <a:rPr lang="hu-HU" dirty="0" smtClean="0"/>
              <a:t>24 May 2018</a:t>
            </a:r>
            <a:endParaRPr lang="hu-HU" dirty="0"/>
          </a:p>
        </p:txBody>
      </p:sp>
      <p:sp>
        <p:nvSpPr>
          <p:cNvPr id="3" name="Footer Placeholder 2"/>
          <p:cNvSpPr>
            <a:spLocks noGrp="1"/>
          </p:cNvSpPr>
          <p:nvPr>
            <p:ph type="ftr" sz="quarter" idx="11"/>
          </p:nvPr>
        </p:nvSpPr>
        <p:spPr/>
        <p:txBody>
          <a:bodyPr/>
          <a:lstStyle/>
          <a:p>
            <a:fld id="{A0840720-5BCA-4F3D-ACE1-F7FE152BB3FC}" type="slidenum">
              <a:rPr lang="hu-HU" smtClean="0"/>
              <a:pPr/>
              <a:t>‹N›</a:t>
            </a:fld>
            <a:endParaRPr lang="hu-HU" dirty="0"/>
          </a:p>
        </p:txBody>
      </p:sp>
      <p:sp>
        <p:nvSpPr>
          <p:cNvPr id="1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sz="3600"/>
            </a:lvl1pPr>
          </a:lstStyle>
          <a:p>
            <a:r>
              <a:rPr lang="hu-HU" dirty="0"/>
              <a:t>Content Page Title</a:t>
            </a:r>
            <a:endParaRPr lang="en-US" dirty="0"/>
          </a:p>
        </p:txBody>
      </p:sp>
      <p:sp>
        <p:nvSpPr>
          <p:cNvPr id="17" name="Text Placeholder 3"/>
          <p:cNvSpPr>
            <a:spLocks noGrp="1"/>
          </p:cNvSpPr>
          <p:nvPr>
            <p:ph type="body" sz="half" idx="2"/>
          </p:nvPr>
        </p:nvSpPr>
        <p:spPr>
          <a:xfrm>
            <a:off x="629842" y="2057400"/>
            <a:ext cx="368924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0" name="Text Placeholder 3"/>
          <p:cNvSpPr>
            <a:spLocks noGrp="1"/>
          </p:cNvSpPr>
          <p:nvPr>
            <p:ph type="body" sz="half" idx="12"/>
          </p:nvPr>
        </p:nvSpPr>
        <p:spPr>
          <a:xfrm>
            <a:off x="4826110" y="2055815"/>
            <a:ext cx="368924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247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10" name="Picture 11" descr="EU_flag_and_co-fund#37CBF11.jpg                                00092B7FMacintosh HD                   7C26869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088" y="5805983"/>
            <a:ext cx="1911873"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ép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718"/>
            <a:ext cx="9144000" cy="2212621"/>
          </a:xfrm>
          <a:prstGeom prst="rect">
            <a:avLst/>
          </a:prstGeom>
          <a:solidFill>
            <a:srgbClr val="008080"/>
          </a:solidFill>
        </p:spPr>
      </p:pic>
      <p:pic>
        <p:nvPicPr>
          <p:cNvPr id="12" name="Kép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7040" y="629499"/>
            <a:ext cx="4620777" cy="1136906"/>
          </a:xfrm>
          <a:prstGeom prst="rect">
            <a:avLst/>
          </a:prstGeom>
        </p:spPr>
      </p:pic>
      <p:sp>
        <p:nvSpPr>
          <p:cNvPr id="14" name="Line 12"/>
          <p:cNvSpPr>
            <a:spLocks noChangeShapeType="1"/>
          </p:cNvSpPr>
          <p:nvPr userDrawn="1"/>
        </p:nvSpPr>
        <p:spPr bwMode="auto">
          <a:xfrm>
            <a:off x="642451" y="3392488"/>
            <a:ext cx="7780169" cy="0"/>
          </a:xfrm>
          <a:prstGeom prst="line">
            <a:avLst/>
          </a:prstGeom>
          <a:noFill/>
          <a:ln w="6350">
            <a:solidFill>
              <a:srgbClr val="16707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pic>
        <p:nvPicPr>
          <p:cNvPr id="15" name="Picture 14">
            <a:hlinkClick r:id="rId5"/>
          </p:cNvPr>
          <p:cNvPicPr>
            <a:picLocks noChangeAspect="1"/>
          </p:cNvPicPr>
          <p:nvPr userDrawn="1"/>
        </p:nvPicPr>
        <p:blipFill>
          <a:blip r:embed="rId6"/>
          <a:stretch>
            <a:fillRect/>
          </a:stretch>
        </p:blipFill>
        <p:spPr>
          <a:xfrm>
            <a:off x="2791232" y="5828902"/>
            <a:ext cx="351318" cy="351318"/>
          </a:xfrm>
          <a:prstGeom prst="rect">
            <a:avLst/>
          </a:prstGeom>
        </p:spPr>
      </p:pic>
      <p:pic>
        <p:nvPicPr>
          <p:cNvPr id="16" name="Picture 15">
            <a:hlinkClick r:id="rId7"/>
          </p:cNvPr>
          <p:cNvPicPr>
            <a:picLocks noChangeAspect="1"/>
          </p:cNvPicPr>
          <p:nvPr userDrawn="1"/>
        </p:nvPicPr>
        <p:blipFill>
          <a:blip r:embed="rId8"/>
          <a:stretch>
            <a:fillRect/>
          </a:stretch>
        </p:blipFill>
        <p:spPr>
          <a:xfrm>
            <a:off x="4610763" y="5828901"/>
            <a:ext cx="354765" cy="354765"/>
          </a:xfrm>
          <a:prstGeom prst="rect">
            <a:avLst/>
          </a:prstGeom>
        </p:spPr>
      </p:pic>
      <p:sp>
        <p:nvSpPr>
          <p:cNvPr id="19" name="TextBox 18"/>
          <p:cNvSpPr txBox="1"/>
          <p:nvPr userDrawn="1"/>
        </p:nvSpPr>
        <p:spPr>
          <a:xfrm>
            <a:off x="3610514" y="4792317"/>
            <a:ext cx="1704954" cy="523220"/>
          </a:xfrm>
          <a:prstGeom prst="rect">
            <a:avLst/>
          </a:prstGeom>
          <a:noFill/>
        </p:spPr>
        <p:txBody>
          <a:bodyPr wrap="none" rtlCol="0">
            <a:spAutoFit/>
          </a:bodyPr>
          <a:lstStyle/>
          <a:p>
            <a:r>
              <a:rPr lang="hu-HU" sz="2800" dirty="0">
                <a:solidFill>
                  <a:schemeClr val="bg2">
                    <a:lumMod val="25000"/>
                  </a:schemeClr>
                </a:solidFill>
                <a:hlinkClick r:id="rId9"/>
              </a:rPr>
              <a:t>chrodis.eu</a:t>
            </a:r>
            <a:endParaRPr lang="hu-HU" sz="2800" dirty="0">
              <a:solidFill>
                <a:schemeClr val="bg2">
                  <a:lumMod val="25000"/>
                </a:schemeClr>
              </a:solidFill>
            </a:endParaRPr>
          </a:p>
        </p:txBody>
      </p:sp>
      <p:sp>
        <p:nvSpPr>
          <p:cNvPr id="20" name="Rectangle 19"/>
          <p:cNvSpPr/>
          <p:nvPr userDrawn="1"/>
        </p:nvSpPr>
        <p:spPr>
          <a:xfrm>
            <a:off x="0" y="2193891"/>
            <a:ext cx="9144000" cy="5829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1"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89683" y="5830026"/>
            <a:ext cx="1587249" cy="319819"/>
          </a:xfrm>
          <a:prstGeom prst="rect">
            <a:avLst/>
          </a:prstGeom>
        </p:spPr>
      </p:pic>
      <p:sp>
        <p:nvSpPr>
          <p:cNvPr id="13" name="TextBox 6"/>
          <p:cNvSpPr txBox="1"/>
          <p:nvPr userDrawn="1"/>
        </p:nvSpPr>
        <p:spPr>
          <a:xfrm>
            <a:off x="4896948" y="5844181"/>
            <a:ext cx="1625772" cy="307777"/>
          </a:xfrm>
          <a:prstGeom prst="rect">
            <a:avLst/>
          </a:prstGeom>
          <a:noFill/>
        </p:spPr>
        <p:txBody>
          <a:bodyPr wrap="square" rtlCol="0">
            <a:spAutoFit/>
          </a:bodyPr>
          <a:lstStyle/>
          <a:p>
            <a:r>
              <a:rPr lang="hu-HU" sz="1400" kern="1200" dirty="0" smtClean="0">
                <a:solidFill>
                  <a:schemeClr val="tx1"/>
                </a:solidFill>
                <a:latin typeface="+mn-lt"/>
                <a:ea typeface="+mn-ea"/>
                <a:cs typeface="+mn-cs"/>
              </a:rPr>
              <a:t>@EU_</a:t>
            </a:r>
            <a:r>
              <a:rPr lang="hu-HU" sz="1400" kern="1200" dirty="0" err="1" smtClean="0">
                <a:solidFill>
                  <a:schemeClr val="tx1"/>
                </a:solidFill>
                <a:latin typeface="+mn-lt"/>
                <a:ea typeface="+mn-ea"/>
                <a:cs typeface="+mn-cs"/>
              </a:rPr>
              <a:t>CHRODISplus</a:t>
            </a:r>
            <a:endParaRPr lang="en-US" sz="1400" kern="1200" dirty="0">
              <a:solidFill>
                <a:schemeClr val="tx1"/>
              </a:solidFill>
              <a:latin typeface="+mn-lt"/>
              <a:ea typeface="+mn-ea"/>
              <a:cs typeface="+mn-cs"/>
            </a:endParaRPr>
          </a:p>
        </p:txBody>
      </p:sp>
      <p:sp>
        <p:nvSpPr>
          <p:cNvPr id="22" name="Szövegdoboz 21"/>
          <p:cNvSpPr txBox="1"/>
          <p:nvPr userDrawn="1"/>
        </p:nvSpPr>
        <p:spPr>
          <a:xfrm>
            <a:off x="3096830" y="5860234"/>
            <a:ext cx="1138325" cy="307777"/>
          </a:xfrm>
          <a:prstGeom prst="rect">
            <a:avLst/>
          </a:prstGeom>
          <a:noFill/>
        </p:spPr>
        <p:txBody>
          <a:bodyPr wrap="none" rtlCol="0">
            <a:spAutoFit/>
          </a:bodyPr>
          <a:lstStyle/>
          <a:p>
            <a:r>
              <a:rPr lang="hu-HU" sz="1400" kern="1200" dirty="0" smtClean="0">
                <a:solidFill>
                  <a:schemeClr val="tx1"/>
                </a:solidFill>
                <a:latin typeface="+mn-lt"/>
                <a:ea typeface="+mn-ea"/>
                <a:cs typeface="+mn-cs"/>
              </a:rPr>
              <a:t>EU_CHRODIS</a:t>
            </a:r>
            <a:endParaRPr lang="hu-HU" sz="1400" kern="1200" dirty="0">
              <a:solidFill>
                <a:schemeClr val="tx1"/>
              </a:solidFill>
              <a:latin typeface="+mn-lt"/>
              <a:ea typeface="+mn-ea"/>
              <a:cs typeface="+mn-cs"/>
            </a:endParaRPr>
          </a:p>
        </p:txBody>
      </p:sp>
    </p:spTree>
    <p:extLst>
      <p:ext uri="{BB962C8B-B14F-4D97-AF65-F5344CB8AC3E}">
        <p14:creationId xmlns:p14="http://schemas.microsoft.com/office/powerpoint/2010/main" val="23235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hu-HU" dirty="0" smtClean="0"/>
              <a:t>24 May 2018</a:t>
            </a:r>
            <a:endParaRPr lang="hu-HU" dirty="0"/>
          </a:p>
        </p:txBody>
      </p:sp>
      <p:sp>
        <p:nvSpPr>
          <p:cNvPr id="3" name="Footer Placeholder 2"/>
          <p:cNvSpPr>
            <a:spLocks noGrp="1"/>
          </p:cNvSpPr>
          <p:nvPr>
            <p:ph type="ftr" sz="quarter" idx="11"/>
          </p:nvPr>
        </p:nvSpPr>
        <p:spPr/>
        <p:txBody>
          <a:bodyPr/>
          <a:lstStyle/>
          <a:p>
            <a:fld id="{A0840720-5BCA-4F3D-ACE1-F7FE152BB3FC}" type="slidenum">
              <a:rPr lang="hu-HU" smtClean="0"/>
              <a:pPr/>
              <a:t>‹N›</a:t>
            </a:fld>
            <a:endParaRPr lang="hu-HU" dirty="0"/>
          </a:p>
        </p:txBody>
      </p:sp>
    </p:spTree>
    <p:extLst>
      <p:ext uri="{BB962C8B-B14F-4D97-AF65-F5344CB8AC3E}">
        <p14:creationId xmlns:p14="http://schemas.microsoft.com/office/powerpoint/2010/main" val="176768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r>
              <a:rPr lang="hu-HU" dirty="0" smtClean="0"/>
              <a:t>24 May 2018</a:t>
            </a:r>
            <a:endParaRPr lang="hu-HU" dirty="0"/>
          </a:p>
        </p:txBody>
      </p:sp>
      <p:sp>
        <p:nvSpPr>
          <p:cNvPr id="10" name="Footer Placeholder 9"/>
          <p:cNvSpPr>
            <a:spLocks noGrp="1"/>
          </p:cNvSpPr>
          <p:nvPr>
            <p:ph type="ftr" sz="quarter" idx="11"/>
          </p:nvPr>
        </p:nvSpPr>
        <p:spPr/>
        <p:txBody>
          <a:bodyPr/>
          <a:lstStyle/>
          <a:p>
            <a:fld id="{A0840720-5BCA-4F3D-ACE1-F7FE152BB3FC}" type="slidenum">
              <a:rPr lang="hu-HU" smtClean="0"/>
              <a:pPr/>
              <a:t>‹N›</a:t>
            </a:fld>
            <a:endParaRPr lang="hu-HU" dirty="0"/>
          </a:p>
        </p:txBody>
      </p:sp>
    </p:spTree>
    <p:extLst>
      <p:ext uri="{BB962C8B-B14F-4D97-AF65-F5344CB8AC3E}">
        <p14:creationId xmlns:p14="http://schemas.microsoft.com/office/powerpoint/2010/main" val="231173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628650" y="1825625"/>
            <a:ext cx="7886700" cy="4351338"/>
          </a:xfrm>
          <a:prstGeom prst="rect">
            <a:avLst/>
          </a:prstGeom>
        </p:spPr>
        <p:txBody>
          <a:bodyPr vert="horz"/>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hu-HU" dirty="0" smtClean="0"/>
              <a:t>24 May 2018</a:t>
            </a:r>
            <a:endParaRPr lang="hu-HU"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hu-HU"/>
              <a:t>‹#›</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0840720-5BCA-4F3D-ACE1-F7FE152BB3FC}" type="slidenum">
              <a:rPr lang="hu-HU" smtClean="0"/>
              <a:t>‹N›</a:t>
            </a:fld>
            <a:endParaRPr lang="hu-HU"/>
          </a:p>
        </p:txBody>
      </p:sp>
    </p:spTree>
    <p:extLst>
      <p:ext uri="{BB962C8B-B14F-4D97-AF65-F5344CB8AC3E}">
        <p14:creationId xmlns:p14="http://schemas.microsoft.com/office/powerpoint/2010/main" val="216998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628650" y="6161791"/>
            <a:ext cx="1422092" cy="365125"/>
          </a:xfrm>
          <a:prstGeom prst="rect">
            <a:avLst/>
          </a:prstGeom>
        </p:spPr>
        <p:txBody>
          <a:bodyPr vert="horz" lIns="91440" tIns="45720" rIns="91440" bIns="45720" rtlCol="0" anchor="ctr"/>
          <a:lstStyle>
            <a:lvl1pPr algn="l">
              <a:defRPr sz="1000">
                <a:solidFill>
                  <a:srgbClr val="008080"/>
                </a:solidFill>
              </a:defRPr>
            </a:lvl1pPr>
          </a:lstStyle>
          <a:p>
            <a:r>
              <a:rPr lang="hu-HU" dirty="0"/>
              <a:t>27 April 2018</a:t>
            </a:r>
          </a:p>
        </p:txBody>
      </p:sp>
      <p:sp>
        <p:nvSpPr>
          <p:cNvPr id="3" name="Footer Placeholder 4"/>
          <p:cNvSpPr>
            <a:spLocks noGrp="1"/>
          </p:cNvSpPr>
          <p:nvPr>
            <p:ph type="ftr" sz="quarter" idx="3"/>
          </p:nvPr>
        </p:nvSpPr>
        <p:spPr>
          <a:xfrm>
            <a:off x="7759083" y="6148136"/>
            <a:ext cx="648070" cy="365125"/>
          </a:xfrm>
          <a:prstGeom prst="rect">
            <a:avLst/>
          </a:prstGeom>
        </p:spPr>
        <p:txBody>
          <a:bodyPr vert="horz" lIns="91440" tIns="45720" rIns="91440" bIns="45720" rtlCol="0" anchor="ctr"/>
          <a:lstStyle>
            <a:lvl1pPr algn="r">
              <a:defRPr sz="1200">
                <a:solidFill>
                  <a:srgbClr val="008080"/>
                </a:solidFill>
              </a:defRPr>
            </a:lvl1pPr>
          </a:lstStyle>
          <a:p>
            <a:fld id="{A0840720-5BCA-4F3D-ACE1-F7FE152BB3FC}" type="slidenum">
              <a:rPr lang="hu-HU" smtClean="0"/>
              <a:pPr/>
              <a:t>‹N›</a:t>
            </a:fld>
            <a:endParaRPr lang="hu-HU" dirty="0"/>
          </a:p>
        </p:txBody>
      </p:sp>
      <p:sp>
        <p:nvSpPr>
          <p:cNvPr id="4" name="Rectangle 3"/>
          <p:cNvSpPr/>
          <p:nvPr/>
        </p:nvSpPr>
        <p:spPr>
          <a:xfrm>
            <a:off x="0" y="-13949"/>
            <a:ext cx="9144000" cy="1372232"/>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Rectangle 5"/>
          <p:cNvSpPr/>
          <p:nvPr/>
        </p:nvSpPr>
        <p:spPr>
          <a:xfrm>
            <a:off x="-8878" y="1359658"/>
            <a:ext cx="9144000" cy="5829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8" name="Group 10"/>
          <p:cNvGrpSpPr/>
          <p:nvPr/>
        </p:nvGrpSpPr>
        <p:grpSpPr>
          <a:xfrm>
            <a:off x="2760554" y="6191350"/>
            <a:ext cx="1723023" cy="381985"/>
            <a:chOff x="7311710" y="219841"/>
            <a:chExt cx="1723023" cy="381985"/>
          </a:xfrm>
        </p:grpSpPr>
        <p:pic>
          <p:nvPicPr>
            <p:cNvPr id="9"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11710" y="219841"/>
              <a:ext cx="560945" cy="354365"/>
            </a:xfrm>
            <a:prstGeom prst="rect">
              <a:avLst/>
            </a:prstGeom>
          </p:spPr>
        </p:pic>
        <p:sp>
          <p:nvSpPr>
            <p:cNvPr id="10" name="TextBox 16"/>
            <p:cNvSpPr txBox="1"/>
            <p:nvPr userDrawn="1"/>
          </p:nvSpPr>
          <p:spPr>
            <a:xfrm>
              <a:off x="7862617" y="232494"/>
              <a:ext cx="1172116" cy="369332"/>
            </a:xfrm>
            <a:prstGeom prst="rect">
              <a:avLst/>
            </a:prstGeom>
            <a:noFill/>
          </p:spPr>
          <p:txBody>
            <a:bodyPr wrap="none" rtlCol="0">
              <a:spAutoFit/>
            </a:bodyPr>
            <a:lstStyle/>
            <a:p>
              <a:r>
                <a:rPr lang="hu-HU" sz="600" b="0" i="0" u="none" strike="noStrike" kern="1200" baseline="0" dirty="0">
                  <a:solidFill>
                    <a:schemeClr val="tx1"/>
                  </a:solidFill>
                  <a:latin typeface="+mn-lt"/>
                  <a:ea typeface="+mn-ea"/>
                  <a:cs typeface="+mn-cs"/>
                </a:rPr>
                <a:t>Co-funded</a:t>
              </a:r>
            </a:p>
            <a:p>
              <a:r>
                <a:rPr lang="en-US" sz="600" b="0" i="0" u="none" strike="noStrike" kern="1200" baseline="0" dirty="0">
                  <a:solidFill>
                    <a:schemeClr val="tx1"/>
                  </a:solidFill>
                  <a:latin typeface="+mn-lt"/>
                  <a:ea typeface="+mn-ea"/>
                  <a:cs typeface="+mn-cs"/>
                </a:rPr>
                <a:t>by the Third Health Programme</a:t>
              </a:r>
            </a:p>
            <a:p>
              <a:r>
                <a:rPr lang="hu-HU" sz="600" b="0" i="0" u="none" strike="noStrike" kern="1200" baseline="0" dirty="0">
                  <a:solidFill>
                    <a:schemeClr val="tx1"/>
                  </a:solidFill>
                  <a:latin typeface="+mn-lt"/>
                  <a:ea typeface="+mn-ea"/>
                  <a:cs typeface="+mn-cs"/>
                </a:rPr>
                <a:t>of the European Union</a:t>
              </a:r>
              <a:endParaRPr lang="hu-HU" sz="600" dirty="0"/>
            </a:p>
          </p:txBody>
        </p:sp>
      </p:gr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26248" y="6204003"/>
            <a:ext cx="1587249" cy="319819"/>
          </a:xfrm>
          <a:prstGeom prst="rect">
            <a:avLst/>
          </a:prstGeom>
        </p:spPr>
      </p:pic>
    </p:spTree>
    <p:extLst>
      <p:ext uri="{BB962C8B-B14F-4D97-AF65-F5344CB8AC3E}">
        <p14:creationId xmlns:p14="http://schemas.microsoft.com/office/powerpoint/2010/main" val="164493520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3" r:id="rId3"/>
    <p:sldLayoutId id="2147483662" r:id="rId4"/>
    <p:sldLayoutId id="2147483667" r:id="rId5"/>
    <p:sldLayoutId id="2147483664" r:id="rId6"/>
    <p:sldLayoutId id="2147483668" r:id="rId7"/>
    <p:sldLayoutId id="2147483669" r:id="rId8"/>
    <p:sldLayoutId id="2147483670" r:id="rId9"/>
    <p:sldLayoutId id="2147483671" r:id="rId10"/>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chrodis.eu/"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chrodis.eu/"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3.gif"/><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General_Presentation%20Template_April_2018.pptx" TargetMode="External"/><Relationship Id="rId7" Type="http://schemas.openxmlformats.org/officeDocument/2006/relationships/diagramColors" Target="../diagrams/colors1.xml"/><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576" y="4910844"/>
            <a:ext cx="8015111" cy="646331"/>
          </a:xfrm>
          <a:prstGeom prst="rect">
            <a:avLst/>
          </a:prstGeom>
          <a:noFill/>
        </p:spPr>
        <p:txBody>
          <a:bodyPr wrap="square" rtlCol="0">
            <a:spAutoFit/>
          </a:bodyPr>
          <a:lstStyle/>
          <a:p>
            <a:pPr algn="ctr"/>
            <a:r>
              <a:rPr lang="it-IT" dirty="0" smtClean="0">
                <a:solidFill>
                  <a:schemeClr val="bg1"/>
                </a:solidFill>
              </a:rPr>
              <a:t>Matilde Leonardi</a:t>
            </a:r>
          </a:p>
          <a:p>
            <a:pPr algn="ctr"/>
            <a:r>
              <a:rPr lang="it-IT" smtClean="0">
                <a:solidFill>
                  <a:schemeClr val="bg1"/>
                </a:solidFill>
              </a:rPr>
              <a:t> Leader WP8 </a:t>
            </a:r>
            <a:r>
              <a:rPr lang="it-IT" dirty="0" err="1" smtClean="0">
                <a:solidFill>
                  <a:schemeClr val="bg1"/>
                </a:solidFill>
              </a:rPr>
              <a:t>Employment</a:t>
            </a:r>
            <a:r>
              <a:rPr lang="it-IT" dirty="0" smtClean="0">
                <a:solidFill>
                  <a:schemeClr val="bg1"/>
                </a:solidFill>
              </a:rPr>
              <a:t> and </a:t>
            </a:r>
            <a:r>
              <a:rPr lang="it-IT" dirty="0" err="1" smtClean="0">
                <a:solidFill>
                  <a:schemeClr val="bg1"/>
                </a:solidFill>
              </a:rPr>
              <a:t>Chronic</a:t>
            </a:r>
            <a:r>
              <a:rPr lang="it-IT" dirty="0" smtClean="0">
                <a:solidFill>
                  <a:schemeClr val="bg1"/>
                </a:solidFill>
              </a:rPr>
              <a:t> </a:t>
            </a:r>
            <a:r>
              <a:rPr lang="it-IT" dirty="0" err="1" smtClean="0">
                <a:solidFill>
                  <a:schemeClr val="bg1"/>
                </a:solidFill>
              </a:rPr>
              <a:t>Conditions</a:t>
            </a:r>
            <a:endParaRPr lang="hu-HU" dirty="0">
              <a:solidFill>
                <a:schemeClr val="bg1"/>
              </a:solidFill>
            </a:endParaRPr>
          </a:p>
        </p:txBody>
      </p:sp>
      <p:sp>
        <p:nvSpPr>
          <p:cNvPr id="5" name="Subtitle 2"/>
          <p:cNvSpPr txBox="1">
            <a:spLocks/>
          </p:cNvSpPr>
          <p:nvPr/>
        </p:nvSpPr>
        <p:spPr>
          <a:xfrm>
            <a:off x="555364" y="3989414"/>
            <a:ext cx="7990323" cy="4895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2">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2">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hu-HU" dirty="0" smtClean="0"/>
              <a:t>General presentation – Spring 2018</a:t>
            </a:r>
            <a:endParaRPr lang="en-US" dirty="0"/>
          </a:p>
        </p:txBody>
      </p:sp>
      <p:sp>
        <p:nvSpPr>
          <p:cNvPr id="6" name="Title 15"/>
          <p:cNvSpPr>
            <a:spLocks noGrp="1"/>
          </p:cNvSpPr>
          <p:nvPr>
            <p:ph type="title"/>
          </p:nvPr>
        </p:nvSpPr>
        <p:spPr>
          <a:xfrm>
            <a:off x="555364" y="2801816"/>
            <a:ext cx="7990324" cy="1092382"/>
          </a:xfrm>
          <a:prstGeom prst="rect">
            <a:avLst/>
          </a:prstGeom>
        </p:spPr>
        <p:txBody>
          <a:bodyPr anchor="ctr" anchorCtr="0"/>
          <a:lstStyle>
            <a:lvl1pPr>
              <a:defRPr>
                <a:solidFill>
                  <a:schemeClr val="bg1"/>
                </a:solidFill>
              </a:defRPr>
            </a:lvl1pPr>
          </a:lstStyle>
          <a:p>
            <a:r>
              <a:rPr lang="hu-HU" noProof="0" dirty="0" smtClean="0"/>
              <a:t>CHRODIS PLUS Joint Action </a:t>
            </a:r>
            <a:endParaRPr lang="en-GB" noProof="0" dirty="0"/>
          </a:p>
        </p:txBody>
      </p:sp>
    </p:spTree>
    <p:extLst>
      <p:ext uri="{BB962C8B-B14F-4D97-AF65-F5344CB8AC3E}">
        <p14:creationId xmlns:p14="http://schemas.microsoft.com/office/powerpoint/2010/main" val="764230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Élőláb helye 2"/>
          <p:cNvSpPr>
            <a:spLocks noGrp="1"/>
          </p:cNvSpPr>
          <p:nvPr>
            <p:ph type="ftr" sz="quarter" idx="3"/>
          </p:nvPr>
        </p:nvSpPr>
        <p:spPr/>
        <p:txBody>
          <a:bodyPr/>
          <a:lstStyle/>
          <a:p>
            <a:fld id="{A0840720-5BCA-4F3D-ACE1-F7FE152BB3FC}" type="slidenum">
              <a:rPr lang="hu-HU" smtClean="0"/>
              <a:pPr/>
              <a:t>10</a:t>
            </a:fld>
            <a:endParaRPr lang="hu-HU" dirty="0"/>
          </a:p>
        </p:txBody>
      </p:sp>
      <p:sp>
        <p:nvSpPr>
          <p:cNvPr id="5" name="Cím 4"/>
          <p:cNvSpPr>
            <a:spLocks noGrp="1"/>
          </p:cNvSpPr>
          <p:nvPr>
            <p:ph type="title"/>
          </p:nvPr>
        </p:nvSpPr>
        <p:spPr/>
        <p:txBody>
          <a:bodyPr/>
          <a:lstStyle/>
          <a:p>
            <a:r>
              <a:rPr lang="en-GB" sz="1600" noProof="0" dirty="0"/>
              <a:t>The Joint Action’s core</a:t>
            </a:r>
            <a:r>
              <a:rPr lang="en-GB" b="1" noProof="0" dirty="0"/>
              <a:t/>
            </a:r>
            <a:br>
              <a:rPr lang="en-GB" b="1" noProof="0" dirty="0"/>
            </a:br>
            <a:r>
              <a:rPr lang="en-GB" noProof="0" dirty="0"/>
              <a:t>Implementation Projects &amp; Policy Dialogues</a:t>
            </a:r>
          </a:p>
        </p:txBody>
      </p:sp>
      <p:grpSp>
        <p:nvGrpSpPr>
          <p:cNvPr id="6" name="Csoportba foglalás 5"/>
          <p:cNvGrpSpPr/>
          <p:nvPr/>
        </p:nvGrpSpPr>
        <p:grpSpPr>
          <a:xfrm>
            <a:off x="299740" y="3964442"/>
            <a:ext cx="8668756" cy="1689558"/>
            <a:chOff x="0" y="512854"/>
            <a:chExt cx="7892639" cy="1689558"/>
          </a:xfrm>
        </p:grpSpPr>
        <p:sp>
          <p:nvSpPr>
            <p:cNvPr id="10" name="Téglalap 9"/>
            <p:cNvSpPr/>
            <p:nvPr/>
          </p:nvSpPr>
          <p:spPr>
            <a:xfrm>
              <a:off x="1" y="512854"/>
              <a:ext cx="7369589" cy="1689558"/>
            </a:xfrm>
            <a:prstGeom prst="rect">
              <a:avLst/>
            </a:pr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Téglalap 10"/>
            <p:cNvSpPr/>
            <p:nvPr/>
          </p:nvSpPr>
          <p:spPr>
            <a:xfrm>
              <a:off x="0" y="512854"/>
              <a:ext cx="7892639" cy="1689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5304" tIns="333248" rIns="605304"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solidFill>
                    <a:schemeClr val="tx1">
                      <a:lumMod val="65000"/>
                      <a:lumOff val="35000"/>
                    </a:schemeClr>
                  </a:solidFill>
                </a:rPr>
                <a:t>Health promotion and disease prevention</a:t>
              </a:r>
              <a:r>
                <a:rPr lang="en-GB" sz="1600" kern="1200" dirty="0">
                  <a:solidFill>
                    <a:schemeClr val="tx1">
                      <a:lumMod val="65000"/>
                      <a:lumOff val="35000"/>
                    </a:schemeClr>
                  </a:solidFill>
                </a:rPr>
                <a:t>: 5 practices implemented by 8 organisations</a:t>
              </a:r>
            </a:p>
            <a:p>
              <a:pPr marL="171450" lvl="1" indent="-171450" algn="l" defTabSz="711200">
                <a:lnSpc>
                  <a:spcPct val="90000"/>
                </a:lnSpc>
                <a:spcBef>
                  <a:spcPct val="0"/>
                </a:spcBef>
                <a:spcAft>
                  <a:spcPct val="15000"/>
                </a:spcAft>
                <a:buChar char="••"/>
              </a:pPr>
              <a:r>
                <a:rPr lang="en-GB" sz="1600" b="1" kern="1200" dirty="0" err="1">
                  <a:solidFill>
                    <a:schemeClr val="tx1">
                      <a:lumMod val="65000"/>
                      <a:lumOff val="35000"/>
                    </a:schemeClr>
                  </a:solidFill>
                </a:rPr>
                <a:t>Multimorbidity</a:t>
              </a:r>
              <a:r>
                <a:rPr lang="en-GB" sz="1600" b="1" kern="1200" dirty="0">
                  <a:solidFill>
                    <a:schemeClr val="tx1">
                      <a:lumMod val="65000"/>
                      <a:lumOff val="35000"/>
                    </a:schemeClr>
                  </a:solidFill>
                </a:rPr>
                <a:t> Care Model</a:t>
              </a:r>
              <a:r>
                <a:rPr lang="en-GB" sz="1600" kern="1200" dirty="0">
                  <a:solidFill>
                    <a:schemeClr val="tx1">
                      <a:lumMod val="65000"/>
                      <a:lumOff val="35000"/>
                    </a:schemeClr>
                  </a:solidFill>
                </a:rPr>
                <a:t>: 1 model implemented by 5 organisations</a:t>
              </a:r>
            </a:p>
            <a:p>
              <a:pPr marL="171450" lvl="1" indent="-171450" algn="l" defTabSz="711200">
                <a:lnSpc>
                  <a:spcPct val="90000"/>
                </a:lnSpc>
                <a:spcBef>
                  <a:spcPct val="0"/>
                </a:spcBef>
                <a:spcAft>
                  <a:spcPct val="15000"/>
                </a:spcAft>
                <a:buChar char="••"/>
              </a:pPr>
              <a:r>
                <a:rPr lang="en-GB" sz="1600" b="1" kern="1200" dirty="0">
                  <a:solidFill>
                    <a:schemeClr val="tx1">
                      <a:lumMod val="65000"/>
                      <a:lumOff val="35000"/>
                    </a:schemeClr>
                  </a:solidFill>
                </a:rPr>
                <a:t>Quality Criteria Recommendations</a:t>
              </a:r>
              <a:r>
                <a:rPr lang="en-GB" sz="1600" kern="1200" dirty="0">
                  <a:solidFill>
                    <a:schemeClr val="tx1">
                      <a:lumMod val="65000"/>
                      <a:lumOff val="35000"/>
                    </a:schemeClr>
                  </a:solidFill>
                </a:rPr>
                <a:t>: 1 tool implemented by 8 organisations</a:t>
              </a:r>
            </a:p>
            <a:p>
              <a:pPr marL="171450" lvl="1" indent="-171450" algn="l" defTabSz="711200">
                <a:lnSpc>
                  <a:spcPct val="90000"/>
                </a:lnSpc>
                <a:spcBef>
                  <a:spcPct val="0"/>
                </a:spcBef>
                <a:spcAft>
                  <a:spcPct val="15000"/>
                </a:spcAft>
                <a:buChar char="••"/>
              </a:pPr>
              <a:r>
                <a:rPr lang="en-GB" sz="1600" b="1" kern="1200" dirty="0">
                  <a:solidFill>
                    <a:schemeClr val="tx1">
                      <a:lumMod val="65000"/>
                      <a:lumOff val="35000"/>
                    </a:schemeClr>
                  </a:solidFill>
                </a:rPr>
                <a:t>Employment and Chronic Diseases</a:t>
              </a:r>
              <a:r>
                <a:rPr lang="en-GB" sz="1600" kern="1200" dirty="0">
                  <a:solidFill>
                    <a:schemeClr val="tx1">
                      <a:lumMod val="65000"/>
                      <a:lumOff val="35000"/>
                    </a:schemeClr>
                  </a:solidFill>
                </a:rPr>
                <a:t>: 1 tool implemented by 4 organisations</a:t>
              </a:r>
            </a:p>
          </p:txBody>
        </p:sp>
      </p:grpSp>
      <p:grpSp>
        <p:nvGrpSpPr>
          <p:cNvPr id="7" name="Csoportba foglalás 6"/>
          <p:cNvGrpSpPr/>
          <p:nvPr/>
        </p:nvGrpSpPr>
        <p:grpSpPr>
          <a:xfrm>
            <a:off x="706813" y="3753426"/>
            <a:ext cx="4952744" cy="472320"/>
            <a:chOff x="389959" y="286061"/>
            <a:chExt cx="4952744" cy="472320"/>
          </a:xfrm>
        </p:grpSpPr>
        <p:sp>
          <p:nvSpPr>
            <p:cNvPr id="8" name="Lekerekített téglalap 7"/>
            <p:cNvSpPr/>
            <p:nvPr/>
          </p:nvSpPr>
          <p:spPr>
            <a:xfrm>
              <a:off x="389959" y="286061"/>
              <a:ext cx="4952744" cy="472320"/>
            </a:xfrm>
            <a:prstGeom prst="roundRect">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Lekerekített téglalap 6"/>
            <p:cNvSpPr/>
            <p:nvPr/>
          </p:nvSpPr>
          <p:spPr>
            <a:xfrm>
              <a:off x="413016" y="309118"/>
              <a:ext cx="490663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6354" tIns="0" rIns="206354" bIns="0" numCol="1" spcCol="1270" anchor="ctr" anchorCtr="0">
              <a:noAutofit/>
            </a:bodyPr>
            <a:lstStyle/>
            <a:p>
              <a:pPr lvl="0" algn="l" defTabSz="800100">
                <a:lnSpc>
                  <a:spcPct val="90000"/>
                </a:lnSpc>
                <a:spcBef>
                  <a:spcPct val="0"/>
                </a:spcBef>
                <a:spcAft>
                  <a:spcPct val="35000"/>
                </a:spcAft>
              </a:pPr>
              <a:r>
                <a:rPr lang="en-GB" sz="1800" b="1" kern="1200" dirty="0">
                  <a:solidFill>
                    <a:schemeClr val="bg1"/>
                  </a:solidFill>
                </a:rPr>
                <a:t>25</a:t>
              </a:r>
              <a:r>
                <a:rPr lang="en-GB" sz="1800" b="0" kern="1200" dirty="0">
                  <a:solidFill>
                    <a:schemeClr val="bg1"/>
                  </a:solidFill>
                </a:rPr>
                <a:t> </a:t>
              </a:r>
              <a:r>
                <a:rPr lang="en-GB" sz="1800" b="1" kern="1200" dirty="0">
                  <a:solidFill>
                    <a:schemeClr val="bg1"/>
                  </a:solidFill>
                </a:rPr>
                <a:t>implementation projects in four major areas</a:t>
              </a:r>
            </a:p>
          </p:txBody>
        </p:sp>
      </p:grpSp>
      <p:grpSp>
        <p:nvGrpSpPr>
          <p:cNvPr id="12" name="Csoportba foglalás 11"/>
          <p:cNvGrpSpPr/>
          <p:nvPr/>
        </p:nvGrpSpPr>
        <p:grpSpPr>
          <a:xfrm>
            <a:off x="283963" y="2269799"/>
            <a:ext cx="8110050" cy="1310527"/>
            <a:chOff x="0" y="2543865"/>
            <a:chExt cx="7799193" cy="1310527"/>
          </a:xfrm>
        </p:grpSpPr>
        <p:sp>
          <p:nvSpPr>
            <p:cNvPr id="16" name="Téglalap 15"/>
            <p:cNvSpPr/>
            <p:nvPr/>
          </p:nvSpPr>
          <p:spPr>
            <a:xfrm>
              <a:off x="0" y="2543866"/>
              <a:ext cx="7799193" cy="1310526"/>
            </a:xfrm>
            <a:prstGeom prst="rect">
              <a:avLst/>
            </a:prstGeom>
            <a:ln>
              <a:solidFill>
                <a:schemeClr val="accent1">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églalap 16"/>
            <p:cNvSpPr/>
            <p:nvPr/>
          </p:nvSpPr>
          <p:spPr>
            <a:xfrm>
              <a:off x="0" y="2543865"/>
              <a:ext cx="7688478" cy="131052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5304" tIns="333248" rIns="605304"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lumMod val="65000"/>
                      <a:lumOff val="35000"/>
                    </a:schemeClr>
                  </a:solidFill>
                </a:rPr>
                <a:t>15</a:t>
              </a:r>
              <a:r>
                <a:rPr lang="en-US" sz="1600" kern="1200" dirty="0">
                  <a:solidFill>
                    <a:schemeClr val="tx1">
                      <a:lumMod val="65000"/>
                      <a:lumOff val="35000"/>
                    </a:schemeClr>
                  </a:solidFill>
                </a:rPr>
                <a:t> at the national level, and </a:t>
              </a:r>
              <a:r>
                <a:rPr lang="en-US" sz="1600" b="1" kern="1200" dirty="0">
                  <a:solidFill>
                    <a:schemeClr val="tx1">
                      <a:lumMod val="65000"/>
                      <a:lumOff val="35000"/>
                    </a:schemeClr>
                  </a:solidFill>
                </a:rPr>
                <a:t>2</a:t>
              </a:r>
              <a:r>
                <a:rPr lang="en-US" sz="1600" kern="1200" dirty="0">
                  <a:solidFill>
                    <a:schemeClr val="tx1">
                      <a:lumMod val="65000"/>
                      <a:lumOff val="35000"/>
                    </a:schemeClr>
                  </a:solidFill>
                </a:rPr>
                <a:t> at</a:t>
              </a:r>
              <a:r>
                <a:rPr lang="hu-HU" sz="1600" kern="1200" dirty="0">
                  <a:solidFill>
                    <a:schemeClr val="tx1">
                      <a:lumMod val="65000"/>
                      <a:lumOff val="35000"/>
                    </a:schemeClr>
                  </a:solidFill>
                </a:rPr>
                <a:t> the</a:t>
              </a:r>
              <a:r>
                <a:rPr lang="en-US" sz="1600" kern="1200" dirty="0">
                  <a:solidFill>
                    <a:schemeClr val="tx1">
                      <a:lumMod val="65000"/>
                      <a:lumOff val="35000"/>
                    </a:schemeClr>
                  </a:solidFill>
                </a:rPr>
                <a:t> EU level</a:t>
              </a:r>
            </a:p>
            <a:p>
              <a:pPr marL="171450" lvl="1" indent="-171450" defTabSz="711200">
                <a:lnSpc>
                  <a:spcPct val="90000"/>
                </a:lnSpc>
                <a:spcBef>
                  <a:spcPct val="0"/>
                </a:spcBef>
                <a:spcAft>
                  <a:spcPct val="15000"/>
                </a:spcAft>
                <a:buChar char="••"/>
              </a:pPr>
              <a:r>
                <a:rPr lang="hu-HU" sz="1600" b="1" dirty="0">
                  <a:solidFill>
                    <a:srgbClr val="616161"/>
                  </a:solidFill>
                </a:rPr>
                <a:t>policy dialogues</a:t>
              </a:r>
              <a:r>
                <a:rPr lang="en-US" sz="1600" b="1" dirty="0">
                  <a:solidFill>
                    <a:srgbClr val="616161"/>
                  </a:solidFill>
                </a:rPr>
                <a:t> </a:t>
              </a:r>
              <a:r>
                <a:rPr lang="en-US" sz="1600" dirty="0">
                  <a:solidFill>
                    <a:srgbClr val="616161"/>
                  </a:solidFill>
                </a:rPr>
                <a:t>contribute to informing, developing or implementing a policy change following a round of evidence-based discussions, workshops, and consultations on a particular subject</a:t>
              </a:r>
              <a:endParaRPr lang="en-US" sz="1600" kern="1200" dirty="0">
                <a:solidFill>
                  <a:srgbClr val="616161"/>
                </a:solidFill>
              </a:endParaRPr>
            </a:p>
          </p:txBody>
        </p:sp>
      </p:grpSp>
      <p:grpSp>
        <p:nvGrpSpPr>
          <p:cNvPr id="13" name="Csoportba foglalás 12"/>
          <p:cNvGrpSpPr/>
          <p:nvPr/>
        </p:nvGrpSpPr>
        <p:grpSpPr>
          <a:xfrm>
            <a:off x="627934" y="2049416"/>
            <a:ext cx="4960224" cy="472320"/>
            <a:chOff x="389959" y="2307706"/>
            <a:chExt cx="4960224" cy="472320"/>
          </a:xfrm>
          <a:solidFill>
            <a:schemeClr val="accent1">
              <a:lumMod val="75000"/>
            </a:schemeClr>
          </a:solidFill>
        </p:grpSpPr>
        <p:sp>
          <p:nvSpPr>
            <p:cNvPr id="14" name="Lekerekített téglalap 13"/>
            <p:cNvSpPr/>
            <p:nvPr/>
          </p:nvSpPr>
          <p:spPr>
            <a:xfrm>
              <a:off x="389959" y="2307706"/>
              <a:ext cx="4960224" cy="47232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Lekerekített téglalap 6"/>
            <p:cNvSpPr/>
            <p:nvPr/>
          </p:nvSpPr>
          <p:spPr>
            <a:xfrm>
              <a:off x="413016" y="2330763"/>
              <a:ext cx="4914110"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6354" tIns="0" rIns="206354" bIns="0" numCol="1" spcCol="1270" anchor="ctr" anchorCtr="0">
              <a:noAutofit/>
            </a:bodyPr>
            <a:lstStyle/>
            <a:p>
              <a:pPr lvl="0" algn="l" defTabSz="800100">
                <a:lnSpc>
                  <a:spcPct val="90000"/>
                </a:lnSpc>
                <a:spcBef>
                  <a:spcPct val="0"/>
                </a:spcBef>
                <a:spcAft>
                  <a:spcPct val="35000"/>
                </a:spcAft>
              </a:pPr>
              <a:r>
                <a:rPr lang="hu-HU" sz="1800" b="1" kern="1200" dirty="0">
                  <a:solidFill>
                    <a:schemeClr val="bg1"/>
                  </a:solidFill>
                </a:rPr>
                <a:t>17 </a:t>
              </a:r>
              <a:r>
                <a:rPr lang="en-US" sz="1800" b="1" kern="1200" dirty="0">
                  <a:solidFill>
                    <a:schemeClr val="bg1"/>
                  </a:solidFill>
                </a:rPr>
                <a:t>policy dialogues</a:t>
              </a:r>
            </a:p>
          </p:txBody>
        </p:sp>
      </p:grpSp>
    </p:spTree>
    <p:extLst>
      <p:ext uri="{BB962C8B-B14F-4D97-AF65-F5344CB8AC3E}">
        <p14:creationId xmlns:p14="http://schemas.microsoft.com/office/powerpoint/2010/main" val="244177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610" y="4273861"/>
            <a:ext cx="996036" cy="176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Szövegdoboz 23"/>
          <p:cNvSpPr txBox="1"/>
          <p:nvPr/>
        </p:nvSpPr>
        <p:spPr>
          <a:xfrm>
            <a:off x="4218809" y="4399737"/>
            <a:ext cx="950465" cy="707886"/>
          </a:xfrm>
          <a:prstGeom prst="rect">
            <a:avLst/>
          </a:prstGeom>
          <a:noFill/>
          <a:ln>
            <a:noFill/>
          </a:ln>
        </p:spPr>
        <p:txBody>
          <a:bodyPr wrap="square" rtlCol="0">
            <a:spAutoFit/>
          </a:bodyPr>
          <a:lstStyle/>
          <a:p>
            <a:pPr marL="0" lvl="1" algn="ctr"/>
            <a:r>
              <a:rPr lang="en-US" sz="1000" b="1" dirty="0">
                <a:solidFill>
                  <a:srgbClr val="CC0000"/>
                </a:solidFill>
              </a:rPr>
              <a:t>Innovative funding for health</a:t>
            </a:r>
            <a:r>
              <a:rPr lang="hu-HU" sz="1000" b="1" dirty="0">
                <a:solidFill>
                  <a:srgbClr val="CC0000"/>
                </a:solidFill>
              </a:rPr>
              <a:t> </a:t>
            </a:r>
            <a:br>
              <a:rPr lang="hu-HU" sz="1000" b="1" dirty="0">
                <a:solidFill>
                  <a:srgbClr val="CC0000"/>
                </a:solidFill>
              </a:rPr>
            </a:br>
            <a:r>
              <a:rPr lang="en-US" sz="1000" b="1" dirty="0">
                <a:solidFill>
                  <a:srgbClr val="CC0000"/>
                </a:solidFill>
              </a:rPr>
              <a:t>promotion </a:t>
            </a: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382" y="3071795"/>
            <a:ext cx="840860" cy="1192665"/>
          </a:xfrm>
          <a:prstGeom prst="rect">
            <a:avLst/>
          </a:prstGeom>
          <a:noFill/>
          <a:ln w="9525">
            <a:solidFill>
              <a:schemeClr val="bg1"/>
            </a:solidFill>
            <a:prstDash val="sysDot"/>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4830" y="1613003"/>
            <a:ext cx="1605812" cy="130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3"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217" y="4028573"/>
            <a:ext cx="779970" cy="188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11</a:t>
            </a:fld>
            <a:endParaRPr lang="hu-HU" dirty="0"/>
          </a:p>
        </p:txBody>
      </p:sp>
      <p:sp>
        <p:nvSpPr>
          <p:cNvPr id="4" name="Text Placeholder 3"/>
          <p:cNvSpPr>
            <a:spLocks noGrp="1"/>
          </p:cNvSpPr>
          <p:nvPr>
            <p:ph type="body" sz="half" idx="10"/>
          </p:nvPr>
        </p:nvSpPr>
        <p:spPr>
          <a:xfrm>
            <a:off x="2816729" y="1769208"/>
            <a:ext cx="3278054" cy="358955"/>
          </a:xfrm>
        </p:spPr>
        <p:txBody>
          <a:bodyPr/>
          <a:lstStyle/>
          <a:p>
            <a:r>
              <a:rPr lang="en-GB" sz="1800" b="1" noProof="0" dirty="0">
                <a:solidFill>
                  <a:srgbClr val="008080"/>
                </a:solidFill>
              </a:rPr>
              <a:t>Policy dialogues at the EU level </a:t>
            </a:r>
            <a:endParaRPr lang="en-GB" sz="1200" b="1" noProof="0" dirty="0">
              <a:solidFill>
                <a:schemeClr val="accent3">
                  <a:lumMod val="50000"/>
                </a:schemeClr>
              </a:solidFill>
            </a:endParaRPr>
          </a:p>
        </p:txBody>
      </p:sp>
      <p:sp>
        <p:nvSpPr>
          <p:cNvPr id="5" name="Title 4"/>
          <p:cNvSpPr>
            <a:spLocks noGrp="1"/>
          </p:cNvSpPr>
          <p:nvPr>
            <p:ph type="title"/>
          </p:nvPr>
        </p:nvSpPr>
        <p:spPr/>
        <p:txBody>
          <a:bodyPr>
            <a:normAutofit/>
          </a:bodyPr>
          <a:lstStyle/>
          <a:p>
            <a:r>
              <a:rPr lang="en-GB" sz="3200" b="1" noProof="0"/>
              <a:t>Policy dialogues</a:t>
            </a:r>
          </a:p>
        </p:txBody>
      </p:sp>
      <p:sp>
        <p:nvSpPr>
          <p:cNvPr id="10" name="Szövegdoboz 9"/>
          <p:cNvSpPr txBox="1"/>
          <p:nvPr/>
        </p:nvSpPr>
        <p:spPr>
          <a:xfrm>
            <a:off x="2527301" y="2367737"/>
            <a:ext cx="3690483" cy="369332"/>
          </a:xfrm>
          <a:prstGeom prst="rect">
            <a:avLst/>
          </a:prstGeom>
          <a:noFill/>
        </p:spPr>
        <p:txBody>
          <a:bodyPr wrap="square" rtlCol="0">
            <a:spAutoFit/>
          </a:bodyPr>
          <a:lstStyle/>
          <a:p>
            <a:r>
              <a:rPr lang="en-GB" b="1" dirty="0">
                <a:solidFill>
                  <a:srgbClr val="008080"/>
                </a:solidFill>
              </a:rPr>
              <a:t>Policy dialogues at the national level</a:t>
            </a:r>
          </a:p>
        </p:txBody>
      </p:sp>
      <p:pic>
        <p:nvPicPr>
          <p:cNvPr id="309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9101" y="3131415"/>
            <a:ext cx="914399" cy="119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zövegdoboz 10"/>
          <p:cNvSpPr txBox="1"/>
          <p:nvPr/>
        </p:nvSpPr>
        <p:spPr>
          <a:xfrm>
            <a:off x="737762" y="4225407"/>
            <a:ext cx="799425" cy="367601"/>
          </a:xfrm>
          <a:prstGeom prst="rect">
            <a:avLst/>
          </a:prstGeom>
          <a:noFill/>
        </p:spPr>
        <p:txBody>
          <a:bodyPr wrap="square" rtlCol="0">
            <a:spAutoFit/>
          </a:bodyPr>
          <a:lstStyle/>
          <a:p>
            <a:pPr marL="0" lvl="1" algn="ctr"/>
            <a:r>
              <a:rPr lang="en-US" sz="1000" b="1" dirty="0">
                <a:solidFill>
                  <a:schemeClr val="accent4">
                    <a:lumMod val="50000"/>
                  </a:schemeClr>
                </a:solidFill>
              </a:rPr>
              <a:t>Tobacco control </a:t>
            </a:r>
          </a:p>
        </p:txBody>
      </p:sp>
      <p:grpSp>
        <p:nvGrpSpPr>
          <p:cNvPr id="16" name="Csoportba foglalás 15"/>
          <p:cNvGrpSpPr/>
          <p:nvPr/>
        </p:nvGrpSpPr>
        <p:grpSpPr>
          <a:xfrm>
            <a:off x="1350854" y="3139290"/>
            <a:ext cx="1405995" cy="930344"/>
            <a:chOff x="1793289" y="3475571"/>
            <a:chExt cx="1545733" cy="854596"/>
          </a:xfrm>
        </p:grpSpPr>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289" y="3475571"/>
              <a:ext cx="1545733" cy="85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zövegdoboz 11"/>
            <p:cNvSpPr txBox="1"/>
            <p:nvPr/>
          </p:nvSpPr>
          <p:spPr>
            <a:xfrm>
              <a:off x="1866784" y="3592376"/>
              <a:ext cx="1398744" cy="224682"/>
            </a:xfrm>
            <a:prstGeom prst="rect">
              <a:avLst/>
            </a:prstGeom>
            <a:noFill/>
          </p:spPr>
          <p:txBody>
            <a:bodyPr wrap="square" rtlCol="0">
              <a:spAutoFit/>
            </a:bodyPr>
            <a:lstStyle/>
            <a:p>
              <a:pPr marL="0" lvl="1" algn="ctr"/>
              <a:r>
                <a:rPr lang="en-US" sz="1000" b="1" dirty="0">
                  <a:solidFill>
                    <a:srgbClr val="C00000"/>
                  </a:solidFill>
                </a:rPr>
                <a:t>Alcohol regulation </a:t>
              </a:r>
            </a:p>
          </p:txBody>
        </p:sp>
      </p:grpSp>
      <p:sp>
        <p:nvSpPr>
          <p:cNvPr id="13" name="Szövegdoboz 12"/>
          <p:cNvSpPr txBox="1"/>
          <p:nvPr/>
        </p:nvSpPr>
        <p:spPr>
          <a:xfrm>
            <a:off x="4062109" y="3204353"/>
            <a:ext cx="805133" cy="400110"/>
          </a:xfrm>
          <a:prstGeom prst="rect">
            <a:avLst/>
          </a:prstGeom>
          <a:noFill/>
        </p:spPr>
        <p:txBody>
          <a:bodyPr wrap="square" rtlCol="0">
            <a:spAutoFit/>
          </a:bodyPr>
          <a:lstStyle/>
          <a:p>
            <a:pPr marL="0" lvl="1" algn="ctr"/>
            <a:r>
              <a:rPr lang="en-US" sz="1000" b="1" dirty="0">
                <a:solidFill>
                  <a:srgbClr val="339966"/>
                </a:solidFill>
              </a:rPr>
              <a:t>Childhood obesity </a:t>
            </a:r>
          </a:p>
        </p:txBody>
      </p:sp>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1926" y="3088263"/>
            <a:ext cx="886675" cy="138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zövegdoboz 13"/>
          <p:cNvSpPr txBox="1"/>
          <p:nvPr/>
        </p:nvSpPr>
        <p:spPr>
          <a:xfrm>
            <a:off x="5074306" y="3297646"/>
            <a:ext cx="873011" cy="400110"/>
          </a:xfrm>
          <a:prstGeom prst="rect">
            <a:avLst/>
          </a:prstGeom>
          <a:noFill/>
        </p:spPr>
        <p:txBody>
          <a:bodyPr wrap="square" rtlCol="0">
            <a:spAutoFit/>
          </a:bodyPr>
          <a:lstStyle/>
          <a:p>
            <a:pPr marL="0" lvl="1" algn="ctr"/>
            <a:r>
              <a:rPr lang="en-US" sz="1000" b="1" dirty="0">
                <a:solidFill>
                  <a:schemeClr val="tx1">
                    <a:lumMod val="75000"/>
                    <a:lumOff val="25000"/>
                  </a:schemeClr>
                </a:solidFill>
              </a:rPr>
              <a:t>Cancer screening </a:t>
            </a:r>
          </a:p>
        </p:txBody>
      </p:sp>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4812" y="3131415"/>
            <a:ext cx="1055835" cy="149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zövegdoboz 18"/>
          <p:cNvSpPr txBox="1"/>
          <p:nvPr/>
        </p:nvSpPr>
        <p:spPr>
          <a:xfrm>
            <a:off x="6166568" y="3383753"/>
            <a:ext cx="984079" cy="553998"/>
          </a:xfrm>
          <a:prstGeom prst="rect">
            <a:avLst/>
          </a:prstGeom>
          <a:noFill/>
        </p:spPr>
        <p:txBody>
          <a:bodyPr wrap="square" rtlCol="0">
            <a:spAutoFit/>
          </a:bodyPr>
          <a:lstStyle/>
          <a:p>
            <a:pPr marL="0" lvl="1" algn="ctr"/>
            <a:r>
              <a:rPr lang="en-US" sz="1000" b="1" dirty="0">
                <a:solidFill>
                  <a:srgbClr val="FF6600"/>
                </a:solidFill>
              </a:rPr>
              <a:t>Nutrition and physical activity </a:t>
            </a:r>
          </a:p>
        </p:txBody>
      </p:sp>
      <p:pic>
        <p:nvPicPr>
          <p:cNvPr id="3085"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272" y="4278741"/>
            <a:ext cx="1189217" cy="108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Szövegdoboz 22"/>
          <p:cNvSpPr txBox="1"/>
          <p:nvPr/>
        </p:nvSpPr>
        <p:spPr>
          <a:xfrm>
            <a:off x="1689755" y="4392953"/>
            <a:ext cx="1034250" cy="400110"/>
          </a:xfrm>
          <a:prstGeom prst="rect">
            <a:avLst/>
          </a:prstGeom>
          <a:noFill/>
        </p:spPr>
        <p:txBody>
          <a:bodyPr wrap="square" rtlCol="0">
            <a:spAutoFit/>
          </a:bodyPr>
          <a:lstStyle/>
          <a:p>
            <a:pPr marL="0" lvl="1" algn="ctr"/>
            <a:r>
              <a:rPr lang="en-US" sz="1000" b="1" dirty="0">
                <a:solidFill>
                  <a:srgbClr val="FF6600"/>
                </a:solidFill>
              </a:rPr>
              <a:t>Inter-sectoral</a:t>
            </a:r>
            <a:r>
              <a:rPr lang="en-US" sz="1000" b="1" dirty="0">
                <a:solidFill>
                  <a:schemeClr val="tx1">
                    <a:lumMod val="75000"/>
                    <a:lumOff val="25000"/>
                  </a:schemeClr>
                </a:solidFill>
              </a:rPr>
              <a:t> </a:t>
            </a:r>
            <a:r>
              <a:rPr lang="en-US" sz="1000" b="1" dirty="0">
                <a:solidFill>
                  <a:srgbClr val="92D050"/>
                </a:solidFill>
              </a:rPr>
              <a:t>collaboration</a:t>
            </a:r>
            <a:r>
              <a:rPr lang="en-US" sz="1000" b="1" dirty="0">
                <a:solidFill>
                  <a:schemeClr val="tx1">
                    <a:lumMod val="75000"/>
                    <a:lumOff val="25000"/>
                  </a:schemeClr>
                </a:solidFill>
              </a:rPr>
              <a:t> </a:t>
            </a:r>
            <a:endParaRPr lang="hu-HU" sz="1000" b="1" dirty="0">
              <a:solidFill>
                <a:schemeClr val="tx1">
                  <a:lumMod val="75000"/>
                  <a:lumOff val="25000"/>
                </a:schemeClr>
              </a:solidFill>
            </a:endParaRPr>
          </a:p>
        </p:txBody>
      </p:sp>
      <p:pic>
        <p:nvPicPr>
          <p:cNvPr id="308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9199" y="4679500"/>
            <a:ext cx="1658811" cy="118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zövegdoboz 25"/>
          <p:cNvSpPr txBox="1"/>
          <p:nvPr/>
        </p:nvSpPr>
        <p:spPr>
          <a:xfrm>
            <a:off x="5525795" y="4805554"/>
            <a:ext cx="1669002" cy="400110"/>
          </a:xfrm>
          <a:prstGeom prst="rect">
            <a:avLst/>
          </a:prstGeom>
          <a:noFill/>
        </p:spPr>
        <p:txBody>
          <a:bodyPr wrap="square" rtlCol="0">
            <a:spAutoFit/>
          </a:bodyPr>
          <a:lstStyle/>
          <a:p>
            <a:pPr marL="0" lvl="1" algn="ctr"/>
            <a:r>
              <a:rPr lang="en-US" sz="1000" b="1" dirty="0">
                <a:solidFill>
                  <a:schemeClr val="accent1">
                    <a:lumMod val="75000"/>
                  </a:schemeClr>
                </a:solidFill>
              </a:rPr>
              <a:t>National health promotion and prevention planning </a:t>
            </a:r>
          </a:p>
        </p:txBody>
      </p:sp>
      <p:pic>
        <p:nvPicPr>
          <p:cNvPr id="3089"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38432" y="4344079"/>
            <a:ext cx="1047556" cy="164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3053" y="3152327"/>
            <a:ext cx="915689" cy="167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Szövegdoboz 26"/>
          <p:cNvSpPr txBox="1"/>
          <p:nvPr/>
        </p:nvSpPr>
        <p:spPr>
          <a:xfrm>
            <a:off x="2971909" y="3306948"/>
            <a:ext cx="843378" cy="553998"/>
          </a:xfrm>
          <a:prstGeom prst="rect">
            <a:avLst/>
          </a:prstGeom>
          <a:noFill/>
        </p:spPr>
        <p:txBody>
          <a:bodyPr wrap="square" rtlCol="0">
            <a:spAutoFit/>
          </a:bodyPr>
          <a:lstStyle/>
          <a:p>
            <a:pPr marL="0" lvl="1" algn="ctr"/>
            <a:r>
              <a:rPr lang="en-GB" sz="1000" b="1" dirty="0">
                <a:solidFill>
                  <a:schemeClr val="accent1">
                    <a:lumMod val="75000"/>
                  </a:schemeClr>
                </a:solidFill>
              </a:rPr>
              <a:t>People</a:t>
            </a:r>
            <a:r>
              <a:rPr lang="en-US" sz="1000" b="1" dirty="0">
                <a:solidFill>
                  <a:schemeClr val="accent1">
                    <a:lumMod val="75000"/>
                  </a:schemeClr>
                </a:solidFill>
              </a:rPr>
              <a:t> in vulnerable situations </a:t>
            </a:r>
          </a:p>
        </p:txBody>
      </p:sp>
      <p:sp>
        <p:nvSpPr>
          <p:cNvPr id="28" name="Szövegdoboz 27"/>
          <p:cNvSpPr txBox="1"/>
          <p:nvPr/>
        </p:nvSpPr>
        <p:spPr>
          <a:xfrm>
            <a:off x="7426014" y="4551171"/>
            <a:ext cx="872391" cy="707886"/>
          </a:xfrm>
          <a:prstGeom prst="rect">
            <a:avLst/>
          </a:prstGeom>
          <a:noFill/>
        </p:spPr>
        <p:txBody>
          <a:bodyPr wrap="square" rtlCol="0">
            <a:spAutoFit/>
          </a:bodyPr>
          <a:lstStyle/>
          <a:p>
            <a:pPr marL="0" lvl="1" algn="ctr"/>
            <a:r>
              <a:rPr lang="en-US" sz="1000" b="1" dirty="0">
                <a:solidFill>
                  <a:srgbClr val="008080"/>
                </a:solidFill>
              </a:rPr>
              <a:t>Employment of people with chronic diseases </a:t>
            </a:r>
          </a:p>
        </p:txBody>
      </p:sp>
      <p:sp>
        <p:nvSpPr>
          <p:cNvPr id="21" name="Szövegdoboz 20"/>
          <p:cNvSpPr txBox="1"/>
          <p:nvPr/>
        </p:nvSpPr>
        <p:spPr>
          <a:xfrm>
            <a:off x="7584971" y="3277967"/>
            <a:ext cx="882657" cy="400110"/>
          </a:xfrm>
          <a:prstGeom prst="rect">
            <a:avLst/>
          </a:prstGeom>
          <a:noFill/>
        </p:spPr>
        <p:txBody>
          <a:bodyPr wrap="square" rtlCol="0">
            <a:spAutoFit/>
          </a:bodyPr>
          <a:lstStyle/>
          <a:p>
            <a:pPr marL="0" lvl="1" algn="ctr"/>
            <a:r>
              <a:rPr lang="en-US" sz="1000" b="1" dirty="0">
                <a:solidFill>
                  <a:schemeClr val="accent4">
                    <a:lumMod val="50000"/>
                  </a:schemeClr>
                </a:solidFill>
              </a:rPr>
              <a:t>Integrated </a:t>
            </a:r>
            <a:endParaRPr lang="hu-HU" sz="1000" b="1" dirty="0">
              <a:solidFill>
                <a:schemeClr val="accent4">
                  <a:lumMod val="50000"/>
                </a:schemeClr>
              </a:solidFill>
            </a:endParaRPr>
          </a:p>
          <a:p>
            <a:pPr marL="0" lvl="1" algn="ctr"/>
            <a:r>
              <a:rPr lang="en-US" sz="1000" b="1" dirty="0">
                <a:solidFill>
                  <a:schemeClr val="accent4">
                    <a:lumMod val="50000"/>
                  </a:schemeClr>
                </a:solidFill>
              </a:rPr>
              <a:t>care </a:t>
            </a:r>
          </a:p>
        </p:txBody>
      </p:sp>
      <p:pic>
        <p:nvPicPr>
          <p:cNvPr id="3092"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6729" y="4905114"/>
            <a:ext cx="1373633" cy="109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Szövegdoboz 24"/>
          <p:cNvSpPr txBox="1"/>
          <p:nvPr/>
        </p:nvSpPr>
        <p:spPr>
          <a:xfrm>
            <a:off x="2801489" y="4967600"/>
            <a:ext cx="1430529" cy="553998"/>
          </a:xfrm>
          <a:prstGeom prst="rect">
            <a:avLst/>
          </a:prstGeom>
          <a:noFill/>
        </p:spPr>
        <p:txBody>
          <a:bodyPr wrap="square" rtlCol="0">
            <a:spAutoFit/>
          </a:bodyPr>
          <a:lstStyle/>
          <a:p>
            <a:pPr marL="0" lvl="1" algn="ctr"/>
            <a:r>
              <a:rPr lang="en-US" sz="1000" b="1" dirty="0">
                <a:solidFill>
                  <a:srgbClr val="9900CC"/>
                </a:solidFill>
              </a:rPr>
              <a:t>Monitoring of chronic diseases and data collection </a:t>
            </a:r>
          </a:p>
        </p:txBody>
      </p:sp>
      <p:sp>
        <p:nvSpPr>
          <p:cNvPr id="7" name="Szövegdoboz 6"/>
          <p:cNvSpPr txBox="1"/>
          <p:nvPr/>
        </p:nvSpPr>
        <p:spPr>
          <a:xfrm>
            <a:off x="6311325" y="1782642"/>
            <a:ext cx="1518223" cy="400110"/>
          </a:xfrm>
          <a:prstGeom prst="rect">
            <a:avLst/>
          </a:prstGeom>
          <a:noFill/>
        </p:spPr>
        <p:txBody>
          <a:bodyPr wrap="square" rtlCol="0">
            <a:spAutoFit/>
          </a:bodyPr>
          <a:lstStyle/>
          <a:p>
            <a:pPr algn="ctr"/>
            <a:r>
              <a:rPr lang="en-US" sz="1000" b="1" dirty="0">
                <a:solidFill>
                  <a:schemeClr val="accent6">
                    <a:lumMod val="75000"/>
                  </a:schemeClr>
                </a:solidFill>
              </a:rPr>
              <a:t>Innovative financing of </a:t>
            </a:r>
            <a:r>
              <a:rPr lang="hu-HU" sz="1000" b="1" dirty="0">
                <a:solidFill>
                  <a:schemeClr val="accent6">
                    <a:lumMod val="75000"/>
                  </a:schemeClr>
                </a:solidFill>
              </a:rPr>
              <a:t/>
            </a:r>
            <a:br>
              <a:rPr lang="hu-HU" sz="1000" b="1" dirty="0">
                <a:solidFill>
                  <a:schemeClr val="accent6">
                    <a:lumMod val="75000"/>
                  </a:schemeClr>
                </a:solidFill>
              </a:rPr>
            </a:br>
            <a:r>
              <a:rPr lang="en-US" sz="1000" b="1" dirty="0">
                <a:solidFill>
                  <a:schemeClr val="accent6">
                    <a:lumMod val="75000"/>
                  </a:schemeClr>
                </a:solidFill>
              </a:rPr>
              <a:t>health promotion</a:t>
            </a:r>
            <a:endParaRPr lang="hu-HU" sz="1000" b="1" dirty="0">
              <a:solidFill>
                <a:schemeClr val="accent6">
                  <a:lumMod val="75000"/>
                </a:schemeClr>
              </a:solidFill>
            </a:endParaRPr>
          </a:p>
        </p:txBody>
      </p:sp>
      <p:sp>
        <p:nvSpPr>
          <p:cNvPr id="46" name="Derékszögű háromszög 45"/>
          <p:cNvSpPr/>
          <p:nvPr/>
        </p:nvSpPr>
        <p:spPr>
          <a:xfrm rot="13548793">
            <a:off x="5849014" y="1826007"/>
            <a:ext cx="236220" cy="236220"/>
          </a:xfrm>
          <a:prstGeom prst="r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7"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7573" y="1583807"/>
            <a:ext cx="1423438" cy="129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Szövegdoboz 47"/>
          <p:cNvSpPr txBox="1"/>
          <p:nvPr/>
        </p:nvSpPr>
        <p:spPr>
          <a:xfrm>
            <a:off x="1240854" y="1772056"/>
            <a:ext cx="1160108" cy="400110"/>
          </a:xfrm>
          <a:prstGeom prst="rect">
            <a:avLst/>
          </a:prstGeom>
          <a:noFill/>
        </p:spPr>
        <p:txBody>
          <a:bodyPr wrap="square" rtlCol="0">
            <a:spAutoFit/>
          </a:bodyPr>
          <a:lstStyle/>
          <a:p>
            <a:pPr marL="0" lvl="1" algn="ctr"/>
            <a:r>
              <a:rPr lang="en-US" sz="1000" b="1" dirty="0">
                <a:solidFill>
                  <a:schemeClr val="accent5">
                    <a:lumMod val="75000"/>
                  </a:schemeClr>
                </a:solidFill>
              </a:rPr>
              <a:t>Employment and chronic diseases</a:t>
            </a:r>
          </a:p>
        </p:txBody>
      </p:sp>
      <p:sp>
        <p:nvSpPr>
          <p:cNvPr id="49" name="Derékszögű háromszög 48"/>
          <p:cNvSpPr/>
          <p:nvPr/>
        </p:nvSpPr>
        <p:spPr>
          <a:xfrm rot="2628347">
            <a:off x="2686283" y="1824134"/>
            <a:ext cx="236220" cy="236220"/>
          </a:xfrm>
          <a:prstGeom prst="r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Lekerekített téglalap 8"/>
          <p:cNvSpPr/>
          <p:nvPr/>
        </p:nvSpPr>
        <p:spPr>
          <a:xfrm>
            <a:off x="426720" y="2997225"/>
            <a:ext cx="8298722" cy="3107892"/>
          </a:xfrm>
          <a:prstGeom prst="roundRect">
            <a:avLst/>
          </a:prstGeom>
          <a:noFill/>
          <a:ln w="95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Derékszögű háromszög 51"/>
          <p:cNvSpPr/>
          <p:nvPr/>
        </p:nvSpPr>
        <p:spPr>
          <a:xfrm rot="18910143">
            <a:off x="4227253" y="2600954"/>
            <a:ext cx="236220" cy="236220"/>
          </a:xfrm>
          <a:prstGeom prst="r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42121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12</a:t>
            </a:fld>
            <a:endParaRPr lang="hu-HU" dirty="0"/>
          </a:p>
        </p:txBody>
      </p:sp>
      <p:grpSp>
        <p:nvGrpSpPr>
          <p:cNvPr id="23" name="Group 22"/>
          <p:cNvGrpSpPr/>
          <p:nvPr/>
        </p:nvGrpSpPr>
        <p:grpSpPr>
          <a:xfrm>
            <a:off x="2172392" y="1763258"/>
            <a:ext cx="6871855" cy="4061221"/>
            <a:chOff x="1524000" y="1874639"/>
            <a:chExt cx="6096000" cy="4061221"/>
          </a:xfrm>
          <a:solidFill>
            <a:schemeClr val="accent6">
              <a:lumMod val="20000"/>
              <a:lumOff val="80000"/>
            </a:schemeClr>
          </a:solidFill>
        </p:grpSpPr>
        <p:sp>
          <p:nvSpPr>
            <p:cNvPr id="24" name="Freeform 23"/>
            <p:cNvSpPr/>
            <p:nvPr/>
          </p:nvSpPr>
          <p:spPr>
            <a:xfrm>
              <a:off x="3962399" y="1874639"/>
              <a:ext cx="3657600" cy="752078"/>
            </a:xfrm>
            <a:custGeom>
              <a:avLst/>
              <a:gdLst>
                <a:gd name="connsiteX0" fmla="*/ 0 w 3657600"/>
                <a:gd name="connsiteY0" fmla="*/ 94010 h 752078"/>
                <a:gd name="connsiteX1" fmla="*/ 3281561 w 3657600"/>
                <a:gd name="connsiteY1" fmla="*/ 94010 h 752078"/>
                <a:gd name="connsiteX2" fmla="*/ 3281561 w 3657600"/>
                <a:gd name="connsiteY2" fmla="*/ 0 h 752078"/>
                <a:gd name="connsiteX3" fmla="*/ 3657600 w 3657600"/>
                <a:gd name="connsiteY3" fmla="*/ 376039 h 752078"/>
                <a:gd name="connsiteX4" fmla="*/ 3281561 w 3657600"/>
                <a:gd name="connsiteY4" fmla="*/ 752078 h 752078"/>
                <a:gd name="connsiteX5" fmla="*/ 3281561 w 3657600"/>
                <a:gd name="connsiteY5" fmla="*/ 658068 h 752078"/>
                <a:gd name="connsiteX6" fmla="*/ 0 w 3657600"/>
                <a:gd name="connsiteY6" fmla="*/ 658068 h 752078"/>
                <a:gd name="connsiteX7" fmla="*/ 0 w 3657600"/>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752078">
                  <a:moveTo>
                    <a:pt x="0" y="94010"/>
                  </a:moveTo>
                  <a:lnTo>
                    <a:pt x="3281561" y="94010"/>
                  </a:lnTo>
                  <a:lnTo>
                    <a:pt x="3281561" y="0"/>
                  </a:lnTo>
                  <a:lnTo>
                    <a:pt x="3657600" y="376039"/>
                  </a:lnTo>
                  <a:lnTo>
                    <a:pt x="3281561" y="752078"/>
                  </a:lnTo>
                  <a:lnTo>
                    <a:pt x="3281561" y="658068"/>
                  </a:lnTo>
                  <a:lnTo>
                    <a:pt x="0" y="658068"/>
                  </a:lnTo>
                  <a:lnTo>
                    <a:pt x="0" y="94010"/>
                  </a:lnTo>
                  <a:close/>
                </a:path>
              </a:pathLst>
            </a:custGeom>
            <a:solidFill>
              <a:schemeClr val="accent6">
                <a:lumMod val="20000"/>
                <a:lumOff val="80000"/>
              </a:schemeClr>
            </a:solidFill>
            <a:ln w="12700">
              <a:noFill/>
            </a:ln>
          </p:spPr>
          <p:style>
            <a:lnRef idx="2">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 tIns="99725" rIns="287744" bIns="99725" numCol="1" spcCol="1270" anchor="ctr" anchorCtr="0">
              <a:noAutofit/>
            </a:bodyPr>
            <a:lstStyle/>
            <a:p>
              <a:pPr marL="180000" lvl="1" algn="l" defTabSz="400050">
                <a:lnSpc>
                  <a:spcPct val="90000"/>
                </a:lnSpc>
                <a:spcBef>
                  <a:spcPct val="0"/>
                </a:spcBef>
                <a:spcAft>
                  <a:spcPct val="15000"/>
                </a:spcAft>
              </a:pPr>
              <a:r>
                <a:rPr lang="en-US" sz="1000" kern="1200" dirty="0">
                  <a:solidFill>
                    <a:schemeClr val="tx1">
                      <a:lumMod val="85000"/>
                      <a:lumOff val="15000"/>
                    </a:schemeClr>
                  </a:solidFill>
                </a:rPr>
                <a:t>increase the physical activity of schoolchildren</a:t>
              </a:r>
              <a:r>
                <a:rPr lang="hu-HU" sz="1000" kern="1200" dirty="0">
                  <a:solidFill>
                    <a:schemeClr val="tx1">
                      <a:lumMod val="85000"/>
                      <a:lumOff val="15000"/>
                    </a:schemeClr>
                  </a:solidFill>
                </a:rPr>
                <a:t> </a:t>
              </a:r>
              <a:r>
                <a:rPr lang="en-US" sz="1000" kern="1200" dirty="0">
                  <a:solidFill>
                    <a:schemeClr val="tx1">
                      <a:lumMod val="85000"/>
                      <a:lumOff val="15000"/>
                    </a:schemeClr>
                  </a:solidFill>
                </a:rPr>
                <a:t>by</a:t>
              </a:r>
              <a:r>
                <a:rPr lang="hu-HU" sz="1000" kern="1200" dirty="0">
                  <a:solidFill>
                    <a:schemeClr val="tx1">
                      <a:lumMod val="85000"/>
                      <a:lumOff val="15000"/>
                    </a:schemeClr>
                  </a:solidFill>
                </a:rPr>
                <a:t> </a:t>
              </a:r>
              <a:r>
                <a:rPr lang="en-US" sz="1000" b="1" kern="1200" dirty="0">
                  <a:solidFill>
                    <a:schemeClr val="tx1">
                      <a:lumMod val="85000"/>
                      <a:lumOff val="15000"/>
                    </a:schemeClr>
                  </a:solidFill>
                </a:rPr>
                <a:t>developing a physically active and educated school community</a:t>
              </a:r>
              <a:endParaRPr lang="en-US" sz="1000" kern="1200" dirty="0">
                <a:solidFill>
                  <a:schemeClr val="tx1">
                    <a:lumMod val="85000"/>
                    <a:lumOff val="15000"/>
                  </a:schemeClr>
                </a:solidFill>
              </a:endParaRPr>
            </a:p>
          </p:txBody>
        </p:sp>
        <p:sp>
          <p:nvSpPr>
            <p:cNvPr id="25" name="Freeform 24"/>
            <p:cNvSpPr/>
            <p:nvPr/>
          </p:nvSpPr>
          <p:spPr>
            <a:xfrm>
              <a:off x="1524000" y="1874639"/>
              <a:ext cx="2438400" cy="752078"/>
            </a:xfrm>
            <a:custGeom>
              <a:avLst/>
              <a:gdLst>
                <a:gd name="connsiteX0" fmla="*/ 0 w 2438400"/>
                <a:gd name="connsiteY0" fmla="*/ 125349 h 752078"/>
                <a:gd name="connsiteX1" fmla="*/ 125349 w 2438400"/>
                <a:gd name="connsiteY1" fmla="*/ 0 h 752078"/>
                <a:gd name="connsiteX2" fmla="*/ 2313051 w 2438400"/>
                <a:gd name="connsiteY2" fmla="*/ 0 h 752078"/>
                <a:gd name="connsiteX3" fmla="*/ 2438400 w 2438400"/>
                <a:gd name="connsiteY3" fmla="*/ 125349 h 752078"/>
                <a:gd name="connsiteX4" fmla="*/ 2438400 w 2438400"/>
                <a:gd name="connsiteY4" fmla="*/ 626729 h 752078"/>
                <a:gd name="connsiteX5" fmla="*/ 2313051 w 2438400"/>
                <a:gd name="connsiteY5" fmla="*/ 752078 h 752078"/>
                <a:gd name="connsiteX6" fmla="*/ 125349 w 2438400"/>
                <a:gd name="connsiteY6" fmla="*/ 752078 h 752078"/>
                <a:gd name="connsiteX7" fmla="*/ 0 w 2438400"/>
                <a:gd name="connsiteY7" fmla="*/ 626729 h 752078"/>
                <a:gd name="connsiteX8" fmla="*/ 0 w 2438400"/>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752078">
                  <a:moveTo>
                    <a:pt x="0" y="125349"/>
                  </a:moveTo>
                  <a:cubicBezTo>
                    <a:pt x="0" y="56121"/>
                    <a:pt x="56121" y="0"/>
                    <a:pt x="125349" y="0"/>
                  </a:cubicBezTo>
                  <a:lnTo>
                    <a:pt x="2313051" y="0"/>
                  </a:lnTo>
                  <a:cubicBezTo>
                    <a:pt x="2382279" y="0"/>
                    <a:pt x="2438400" y="56121"/>
                    <a:pt x="2438400" y="125349"/>
                  </a:cubicBezTo>
                  <a:lnTo>
                    <a:pt x="2438400" y="626729"/>
                  </a:lnTo>
                  <a:cubicBezTo>
                    <a:pt x="2438400" y="695957"/>
                    <a:pt x="2382279" y="752078"/>
                    <a:pt x="2313051" y="752078"/>
                  </a:cubicBezTo>
                  <a:lnTo>
                    <a:pt x="125349" y="752078"/>
                  </a:lnTo>
                  <a:cubicBezTo>
                    <a:pt x="56121" y="752078"/>
                    <a:pt x="0" y="695957"/>
                    <a:pt x="0" y="626729"/>
                  </a:cubicBezTo>
                  <a:lnTo>
                    <a:pt x="0" y="125349"/>
                  </a:lnTo>
                  <a:close/>
                </a:path>
              </a:pathLst>
            </a:custGeom>
            <a:solidFill>
              <a:srgbClr val="008080"/>
            </a:solidFill>
            <a:ln w="12700">
              <a:solidFill>
                <a:schemeClr val="accent4"/>
              </a:solidFill>
            </a:ln>
            <a:effectLst/>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0053" tIns="63383" rIns="90053" bIns="63383" numCol="1" spcCol="1270" anchor="ctr" anchorCtr="0">
              <a:noAutofit/>
            </a:bodyPr>
            <a:lstStyle/>
            <a:p>
              <a:pPr lvl="0" algn="ctr" defTabSz="622300">
                <a:lnSpc>
                  <a:spcPct val="90000"/>
                </a:lnSpc>
                <a:spcBef>
                  <a:spcPct val="0"/>
                </a:spcBef>
                <a:spcAft>
                  <a:spcPts val="400"/>
                </a:spcAft>
              </a:pPr>
              <a:r>
                <a:rPr lang="en-US" sz="1600" b="1" kern="1200" dirty="0">
                  <a:solidFill>
                    <a:schemeClr val="bg1"/>
                  </a:solidFill>
                </a:rPr>
                <a:t>“Active School Flag</a:t>
              </a:r>
              <a:r>
                <a:rPr lang="hu-HU" sz="1600" b="1" kern="1200" dirty="0">
                  <a:solidFill>
                    <a:schemeClr val="bg1"/>
                  </a:solidFill>
                </a:rPr>
                <a:t>” </a:t>
              </a:r>
            </a:p>
            <a:p>
              <a:pPr lvl="0" algn="ctr" defTabSz="622300">
                <a:lnSpc>
                  <a:spcPct val="90000"/>
                </a:lnSpc>
                <a:spcBef>
                  <a:spcPct val="0"/>
                </a:spcBef>
                <a:spcAft>
                  <a:spcPts val="400"/>
                </a:spcAft>
              </a:pPr>
              <a:r>
                <a:rPr lang="en-GB" sz="1400" kern="1200" dirty="0">
                  <a:solidFill>
                    <a:schemeClr val="bg1"/>
                  </a:solidFill>
                </a:rPr>
                <a:t>Good practice from Ireland</a:t>
              </a:r>
            </a:p>
          </p:txBody>
        </p:sp>
        <p:sp>
          <p:nvSpPr>
            <p:cNvPr id="26" name="Freeform 25"/>
            <p:cNvSpPr/>
            <p:nvPr/>
          </p:nvSpPr>
          <p:spPr>
            <a:xfrm>
              <a:off x="3962399" y="2701925"/>
              <a:ext cx="3657600" cy="752078"/>
            </a:xfrm>
            <a:custGeom>
              <a:avLst/>
              <a:gdLst>
                <a:gd name="connsiteX0" fmla="*/ 0 w 3657600"/>
                <a:gd name="connsiteY0" fmla="*/ 94010 h 752078"/>
                <a:gd name="connsiteX1" fmla="*/ 3281561 w 3657600"/>
                <a:gd name="connsiteY1" fmla="*/ 94010 h 752078"/>
                <a:gd name="connsiteX2" fmla="*/ 3281561 w 3657600"/>
                <a:gd name="connsiteY2" fmla="*/ 0 h 752078"/>
                <a:gd name="connsiteX3" fmla="*/ 3657600 w 3657600"/>
                <a:gd name="connsiteY3" fmla="*/ 376039 h 752078"/>
                <a:gd name="connsiteX4" fmla="*/ 3281561 w 3657600"/>
                <a:gd name="connsiteY4" fmla="*/ 752078 h 752078"/>
                <a:gd name="connsiteX5" fmla="*/ 3281561 w 3657600"/>
                <a:gd name="connsiteY5" fmla="*/ 658068 h 752078"/>
                <a:gd name="connsiteX6" fmla="*/ 0 w 3657600"/>
                <a:gd name="connsiteY6" fmla="*/ 658068 h 752078"/>
                <a:gd name="connsiteX7" fmla="*/ 0 w 3657600"/>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752078">
                  <a:moveTo>
                    <a:pt x="0" y="94010"/>
                  </a:moveTo>
                  <a:lnTo>
                    <a:pt x="3281561" y="94010"/>
                  </a:lnTo>
                  <a:lnTo>
                    <a:pt x="3281561" y="0"/>
                  </a:lnTo>
                  <a:lnTo>
                    <a:pt x="3657600" y="376039"/>
                  </a:lnTo>
                  <a:lnTo>
                    <a:pt x="3281561" y="752078"/>
                  </a:lnTo>
                  <a:lnTo>
                    <a:pt x="3281561" y="658068"/>
                  </a:lnTo>
                  <a:lnTo>
                    <a:pt x="0" y="658068"/>
                  </a:lnTo>
                  <a:lnTo>
                    <a:pt x="0" y="94010"/>
                  </a:lnTo>
                  <a:close/>
                </a:path>
              </a:pathLst>
            </a:custGeom>
            <a:solidFill>
              <a:schemeClr val="accent6">
                <a:lumMod val="20000"/>
                <a:lumOff val="80000"/>
              </a:schemeClr>
            </a:solidFill>
            <a:ln w="12700">
              <a:noFill/>
            </a:ln>
          </p:spPr>
          <p:style>
            <a:lnRef idx="2">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 tIns="99725" rIns="287744" bIns="99725" numCol="1" spcCol="1270" anchor="ctr" anchorCtr="0">
              <a:noAutofit/>
            </a:bodyPr>
            <a:lstStyle/>
            <a:p>
              <a:pPr marL="180000" lvl="1" algn="l" defTabSz="400050">
                <a:lnSpc>
                  <a:spcPct val="90000"/>
                </a:lnSpc>
                <a:spcBef>
                  <a:spcPct val="0"/>
                </a:spcBef>
                <a:spcAft>
                  <a:spcPct val="15000"/>
                </a:spcAft>
              </a:pPr>
              <a:r>
                <a:rPr lang="en-US" sz="1000" kern="1200" dirty="0">
                  <a:solidFill>
                    <a:schemeClr val="tx1">
                      <a:lumMod val="85000"/>
                      <a:lumOff val="15000"/>
                    </a:schemeClr>
                  </a:solidFill>
                </a:rPr>
                <a:t>encourage people in a town or</a:t>
              </a:r>
              <a:r>
                <a:rPr lang="hu-HU" sz="1000" kern="1200" dirty="0">
                  <a:solidFill>
                    <a:schemeClr val="tx1">
                      <a:lumMod val="85000"/>
                      <a:lumOff val="15000"/>
                    </a:schemeClr>
                  </a:solidFill>
                </a:rPr>
                <a:t> </a:t>
              </a:r>
              <a:r>
                <a:rPr lang="en-US" sz="1000" kern="1200" dirty="0" err="1">
                  <a:solidFill>
                    <a:schemeClr val="tx1">
                      <a:lumMod val="85000"/>
                      <a:lumOff val="15000"/>
                    </a:schemeClr>
                  </a:solidFill>
                </a:rPr>
                <a:t>neighbourhood</a:t>
              </a:r>
              <a:r>
                <a:rPr lang="en-US" sz="1000" kern="1200" dirty="0">
                  <a:solidFill>
                    <a:schemeClr val="tx1">
                      <a:lumMod val="85000"/>
                      <a:lumOff val="15000"/>
                    </a:schemeClr>
                  </a:solidFill>
                </a:rPr>
                <a:t> to </a:t>
              </a:r>
              <a:r>
                <a:rPr lang="en-US" sz="1000" b="1" kern="1200" dirty="0">
                  <a:solidFill>
                    <a:schemeClr val="tx1">
                      <a:lumMod val="85000"/>
                      <a:lumOff val="15000"/>
                    </a:schemeClr>
                  </a:solidFill>
                </a:rPr>
                <a:t>make healthy food and exercise an easy and attractive lifestyle option for young people</a:t>
              </a:r>
              <a:r>
                <a:rPr lang="en-US" sz="1000" kern="1200" dirty="0">
                  <a:solidFill>
                    <a:schemeClr val="tx1">
                      <a:lumMod val="85000"/>
                      <a:lumOff val="15000"/>
                    </a:schemeClr>
                  </a:solidFill>
                </a:rPr>
                <a:t> in order </a:t>
              </a:r>
              <a:r>
                <a:rPr lang="hu-HU" sz="1000" kern="1200" dirty="0" err="1">
                  <a:solidFill>
                    <a:schemeClr val="tx1">
                      <a:lumMod val="85000"/>
                      <a:lumOff val="15000"/>
                    </a:schemeClr>
                  </a:solidFill>
                </a:rPr>
                <a:t>to</a:t>
              </a:r>
              <a:r>
                <a:rPr lang="hu-HU" sz="1000" kern="1200" dirty="0">
                  <a:solidFill>
                    <a:schemeClr val="tx1">
                      <a:lumMod val="85000"/>
                      <a:lumOff val="15000"/>
                    </a:schemeClr>
                  </a:solidFill>
                </a:rPr>
                <a:t> address obesity</a:t>
              </a:r>
              <a:endParaRPr lang="en-US" sz="1000" kern="1200" dirty="0">
                <a:solidFill>
                  <a:schemeClr val="tx1">
                    <a:lumMod val="85000"/>
                    <a:lumOff val="15000"/>
                  </a:schemeClr>
                </a:solidFill>
              </a:endParaRPr>
            </a:p>
          </p:txBody>
        </p:sp>
        <p:sp>
          <p:nvSpPr>
            <p:cNvPr id="27" name="Freeform 26"/>
            <p:cNvSpPr/>
            <p:nvPr/>
          </p:nvSpPr>
          <p:spPr>
            <a:xfrm>
              <a:off x="1524000" y="2701925"/>
              <a:ext cx="2438400" cy="752078"/>
            </a:xfrm>
            <a:custGeom>
              <a:avLst/>
              <a:gdLst>
                <a:gd name="connsiteX0" fmla="*/ 0 w 2438400"/>
                <a:gd name="connsiteY0" fmla="*/ 125349 h 752078"/>
                <a:gd name="connsiteX1" fmla="*/ 125349 w 2438400"/>
                <a:gd name="connsiteY1" fmla="*/ 0 h 752078"/>
                <a:gd name="connsiteX2" fmla="*/ 2313051 w 2438400"/>
                <a:gd name="connsiteY2" fmla="*/ 0 h 752078"/>
                <a:gd name="connsiteX3" fmla="*/ 2438400 w 2438400"/>
                <a:gd name="connsiteY3" fmla="*/ 125349 h 752078"/>
                <a:gd name="connsiteX4" fmla="*/ 2438400 w 2438400"/>
                <a:gd name="connsiteY4" fmla="*/ 626729 h 752078"/>
                <a:gd name="connsiteX5" fmla="*/ 2313051 w 2438400"/>
                <a:gd name="connsiteY5" fmla="*/ 752078 h 752078"/>
                <a:gd name="connsiteX6" fmla="*/ 125349 w 2438400"/>
                <a:gd name="connsiteY6" fmla="*/ 752078 h 752078"/>
                <a:gd name="connsiteX7" fmla="*/ 0 w 2438400"/>
                <a:gd name="connsiteY7" fmla="*/ 626729 h 752078"/>
                <a:gd name="connsiteX8" fmla="*/ 0 w 2438400"/>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752078">
                  <a:moveTo>
                    <a:pt x="0" y="125349"/>
                  </a:moveTo>
                  <a:cubicBezTo>
                    <a:pt x="0" y="56121"/>
                    <a:pt x="56121" y="0"/>
                    <a:pt x="125349" y="0"/>
                  </a:cubicBezTo>
                  <a:lnTo>
                    <a:pt x="2313051" y="0"/>
                  </a:lnTo>
                  <a:cubicBezTo>
                    <a:pt x="2382279" y="0"/>
                    <a:pt x="2438400" y="56121"/>
                    <a:pt x="2438400" y="125349"/>
                  </a:cubicBezTo>
                  <a:lnTo>
                    <a:pt x="2438400" y="626729"/>
                  </a:lnTo>
                  <a:cubicBezTo>
                    <a:pt x="2438400" y="695957"/>
                    <a:pt x="2382279" y="752078"/>
                    <a:pt x="2313051" y="752078"/>
                  </a:cubicBezTo>
                  <a:lnTo>
                    <a:pt x="125349" y="752078"/>
                  </a:lnTo>
                  <a:cubicBezTo>
                    <a:pt x="56121" y="752078"/>
                    <a:pt x="0" y="695957"/>
                    <a:pt x="0" y="626729"/>
                  </a:cubicBezTo>
                  <a:lnTo>
                    <a:pt x="0" y="125349"/>
                  </a:lnTo>
                  <a:close/>
                </a:path>
              </a:pathLst>
            </a:custGeom>
            <a:solidFill>
              <a:srgbClr val="008080"/>
            </a:solidFill>
            <a:ln w="12700">
              <a:solidFill>
                <a:schemeClr val="accent4"/>
              </a:solidFill>
            </a:ln>
            <a:effectLst/>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0053" tIns="63383" rIns="90053" bIns="63383" numCol="1" spcCol="1270" anchor="ctr" anchorCtr="0">
              <a:noAutofit/>
            </a:bodyPr>
            <a:lstStyle/>
            <a:p>
              <a:pPr algn="ctr" defTabSz="622300">
                <a:lnSpc>
                  <a:spcPct val="90000"/>
                </a:lnSpc>
                <a:spcBef>
                  <a:spcPct val="0"/>
                </a:spcBef>
                <a:spcAft>
                  <a:spcPts val="400"/>
                </a:spcAft>
              </a:pPr>
              <a:r>
                <a:rPr lang="en-US" sz="1600" b="1" dirty="0">
                  <a:solidFill>
                    <a:schemeClr val="bg1"/>
                  </a:solidFill>
                </a:rPr>
                <a:t>“JOGG” </a:t>
              </a:r>
              <a:r>
                <a:rPr lang="hu-HU" sz="1600" b="1" dirty="0">
                  <a:solidFill>
                    <a:schemeClr val="bg1"/>
                  </a:solidFill>
                </a:rPr>
                <a:t> </a:t>
              </a:r>
            </a:p>
            <a:p>
              <a:pPr algn="ctr" defTabSz="622300">
                <a:lnSpc>
                  <a:spcPct val="90000"/>
                </a:lnSpc>
                <a:spcBef>
                  <a:spcPct val="0"/>
                </a:spcBef>
                <a:spcAft>
                  <a:spcPct val="35000"/>
                </a:spcAft>
              </a:pPr>
              <a:r>
                <a:rPr lang="hu-HU" sz="1400" dirty="0">
                  <a:solidFill>
                    <a:schemeClr val="bg1"/>
                  </a:solidFill>
                </a:rPr>
                <a:t>Good practice from the Netherlands</a:t>
              </a:r>
              <a:endParaRPr lang="en-US" sz="1400" dirty="0">
                <a:solidFill>
                  <a:schemeClr val="bg1"/>
                </a:solidFill>
              </a:endParaRPr>
            </a:p>
          </p:txBody>
        </p:sp>
        <p:sp>
          <p:nvSpPr>
            <p:cNvPr id="28" name="Freeform 27"/>
            <p:cNvSpPr/>
            <p:nvPr/>
          </p:nvSpPr>
          <p:spPr>
            <a:xfrm>
              <a:off x="3962399" y="3529210"/>
              <a:ext cx="3657600" cy="752078"/>
            </a:xfrm>
            <a:custGeom>
              <a:avLst/>
              <a:gdLst>
                <a:gd name="connsiteX0" fmla="*/ 0 w 3657600"/>
                <a:gd name="connsiteY0" fmla="*/ 94010 h 752078"/>
                <a:gd name="connsiteX1" fmla="*/ 3281561 w 3657600"/>
                <a:gd name="connsiteY1" fmla="*/ 94010 h 752078"/>
                <a:gd name="connsiteX2" fmla="*/ 3281561 w 3657600"/>
                <a:gd name="connsiteY2" fmla="*/ 0 h 752078"/>
                <a:gd name="connsiteX3" fmla="*/ 3657600 w 3657600"/>
                <a:gd name="connsiteY3" fmla="*/ 376039 h 752078"/>
                <a:gd name="connsiteX4" fmla="*/ 3281561 w 3657600"/>
                <a:gd name="connsiteY4" fmla="*/ 752078 h 752078"/>
                <a:gd name="connsiteX5" fmla="*/ 3281561 w 3657600"/>
                <a:gd name="connsiteY5" fmla="*/ 658068 h 752078"/>
                <a:gd name="connsiteX6" fmla="*/ 0 w 3657600"/>
                <a:gd name="connsiteY6" fmla="*/ 658068 h 752078"/>
                <a:gd name="connsiteX7" fmla="*/ 0 w 3657600"/>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752078">
                  <a:moveTo>
                    <a:pt x="0" y="94010"/>
                  </a:moveTo>
                  <a:lnTo>
                    <a:pt x="3281561" y="94010"/>
                  </a:lnTo>
                  <a:lnTo>
                    <a:pt x="3281561" y="0"/>
                  </a:lnTo>
                  <a:lnTo>
                    <a:pt x="3657600" y="376039"/>
                  </a:lnTo>
                  <a:lnTo>
                    <a:pt x="3281561" y="752078"/>
                  </a:lnTo>
                  <a:lnTo>
                    <a:pt x="3281561" y="658068"/>
                  </a:lnTo>
                  <a:lnTo>
                    <a:pt x="0" y="658068"/>
                  </a:lnTo>
                  <a:lnTo>
                    <a:pt x="0" y="94010"/>
                  </a:lnTo>
                  <a:close/>
                </a:path>
              </a:pathLst>
            </a:custGeom>
            <a:solidFill>
              <a:schemeClr val="accent6">
                <a:lumMod val="20000"/>
                <a:lumOff val="80000"/>
              </a:schemeClr>
            </a:solidFill>
            <a:ln w="12700">
              <a:noFill/>
            </a:ln>
          </p:spPr>
          <p:style>
            <a:lnRef idx="2">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 tIns="99725" rIns="287744" bIns="99725" numCol="1" spcCol="1270" anchor="ctr" anchorCtr="0">
              <a:noAutofit/>
            </a:bodyPr>
            <a:lstStyle/>
            <a:p>
              <a:pPr marL="180000" lvl="1" algn="l" defTabSz="400050">
                <a:lnSpc>
                  <a:spcPct val="90000"/>
                </a:lnSpc>
                <a:spcBef>
                  <a:spcPct val="0"/>
                </a:spcBef>
                <a:spcAft>
                  <a:spcPct val="15000"/>
                </a:spcAft>
              </a:pPr>
              <a:r>
                <a:rPr lang="en-US" sz="1000" b="1" kern="1200" dirty="0">
                  <a:solidFill>
                    <a:schemeClr val="tx1">
                      <a:lumMod val="85000"/>
                      <a:lumOff val="15000"/>
                    </a:schemeClr>
                  </a:solidFill>
                </a:rPr>
                <a:t>promote water consumption, healthy snacking, physical activity and the reduction of sedentary time</a:t>
              </a:r>
              <a:r>
                <a:rPr lang="en-US" sz="1000" kern="1200" dirty="0">
                  <a:solidFill>
                    <a:schemeClr val="tx1">
                      <a:lumMod val="85000"/>
                      <a:lumOff val="15000"/>
                    </a:schemeClr>
                  </a:solidFill>
                </a:rPr>
                <a:t> in preschool children and their families</a:t>
              </a:r>
            </a:p>
          </p:txBody>
        </p:sp>
        <p:sp>
          <p:nvSpPr>
            <p:cNvPr id="29" name="Freeform 28"/>
            <p:cNvSpPr/>
            <p:nvPr/>
          </p:nvSpPr>
          <p:spPr>
            <a:xfrm>
              <a:off x="1524000" y="3529210"/>
              <a:ext cx="2438400" cy="752078"/>
            </a:xfrm>
            <a:custGeom>
              <a:avLst/>
              <a:gdLst>
                <a:gd name="connsiteX0" fmla="*/ 0 w 2438400"/>
                <a:gd name="connsiteY0" fmla="*/ 125349 h 752078"/>
                <a:gd name="connsiteX1" fmla="*/ 125349 w 2438400"/>
                <a:gd name="connsiteY1" fmla="*/ 0 h 752078"/>
                <a:gd name="connsiteX2" fmla="*/ 2313051 w 2438400"/>
                <a:gd name="connsiteY2" fmla="*/ 0 h 752078"/>
                <a:gd name="connsiteX3" fmla="*/ 2438400 w 2438400"/>
                <a:gd name="connsiteY3" fmla="*/ 125349 h 752078"/>
                <a:gd name="connsiteX4" fmla="*/ 2438400 w 2438400"/>
                <a:gd name="connsiteY4" fmla="*/ 626729 h 752078"/>
                <a:gd name="connsiteX5" fmla="*/ 2313051 w 2438400"/>
                <a:gd name="connsiteY5" fmla="*/ 752078 h 752078"/>
                <a:gd name="connsiteX6" fmla="*/ 125349 w 2438400"/>
                <a:gd name="connsiteY6" fmla="*/ 752078 h 752078"/>
                <a:gd name="connsiteX7" fmla="*/ 0 w 2438400"/>
                <a:gd name="connsiteY7" fmla="*/ 626729 h 752078"/>
                <a:gd name="connsiteX8" fmla="*/ 0 w 2438400"/>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752078">
                  <a:moveTo>
                    <a:pt x="0" y="125349"/>
                  </a:moveTo>
                  <a:cubicBezTo>
                    <a:pt x="0" y="56121"/>
                    <a:pt x="56121" y="0"/>
                    <a:pt x="125349" y="0"/>
                  </a:cubicBezTo>
                  <a:lnTo>
                    <a:pt x="2313051" y="0"/>
                  </a:lnTo>
                  <a:cubicBezTo>
                    <a:pt x="2382279" y="0"/>
                    <a:pt x="2438400" y="56121"/>
                    <a:pt x="2438400" y="125349"/>
                  </a:cubicBezTo>
                  <a:lnTo>
                    <a:pt x="2438400" y="626729"/>
                  </a:lnTo>
                  <a:cubicBezTo>
                    <a:pt x="2438400" y="695957"/>
                    <a:pt x="2382279" y="752078"/>
                    <a:pt x="2313051" y="752078"/>
                  </a:cubicBezTo>
                  <a:lnTo>
                    <a:pt x="125349" y="752078"/>
                  </a:lnTo>
                  <a:cubicBezTo>
                    <a:pt x="56121" y="752078"/>
                    <a:pt x="0" y="695957"/>
                    <a:pt x="0" y="626729"/>
                  </a:cubicBezTo>
                  <a:lnTo>
                    <a:pt x="0" y="125349"/>
                  </a:lnTo>
                  <a:close/>
                </a:path>
              </a:pathLst>
            </a:custGeom>
            <a:solidFill>
              <a:srgbClr val="008080"/>
            </a:solidFill>
            <a:ln w="12700">
              <a:solidFill>
                <a:schemeClr val="accent4"/>
              </a:solidFill>
            </a:ln>
            <a:effectLst/>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0053" tIns="63383" rIns="90053" bIns="63383" numCol="1" spcCol="1270" anchor="ctr" anchorCtr="0">
              <a:noAutofit/>
            </a:bodyPr>
            <a:lstStyle/>
            <a:p>
              <a:pPr lvl="0" algn="ctr" defTabSz="622300">
                <a:lnSpc>
                  <a:spcPct val="90000"/>
                </a:lnSpc>
                <a:spcBef>
                  <a:spcPct val="0"/>
                </a:spcBef>
                <a:spcAft>
                  <a:spcPts val="400"/>
                </a:spcAft>
              </a:pPr>
              <a:r>
                <a:rPr lang="en-US" sz="1600" b="1" dirty="0">
                  <a:solidFill>
                    <a:schemeClr val="bg1"/>
                  </a:solidFill>
                </a:rPr>
                <a:t>“Toy Box”</a:t>
              </a:r>
              <a:r>
                <a:rPr lang="hu-HU" sz="1600" b="1" dirty="0">
                  <a:solidFill>
                    <a:schemeClr val="bg1"/>
                  </a:solidFill>
                </a:rPr>
                <a:t> </a:t>
              </a:r>
            </a:p>
            <a:p>
              <a:pPr lvl="0" algn="ctr" defTabSz="622300">
                <a:lnSpc>
                  <a:spcPct val="90000"/>
                </a:lnSpc>
                <a:spcBef>
                  <a:spcPct val="0"/>
                </a:spcBef>
                <a:spcAft>
                  <a:spcPct val="35000"/>
                </a:spcAft>
              </a:pPr>
              <a:r>
                <a:rPr lang="hu-HU" sz="1400" dirty="0">
                  <a:solidFill>
                    <a:schemeClr val="bg1"/>
                  </a:solidFill>
                </a:rPr>
                <a:t>Good practice from Greece</a:t>
              </a:r>
              <a:endParaRPr lang="en-US" sz="1400" dirty="0">
                <a:solidFill>
                  <a:schemeClr val="bg1"/>
                </a:solidFill>
              </a:endParaRPr>
            </a:p>
          </p:txBody>
        </p:sp>
        <p:sp>
          <p:nvSpPr>
            <p:cNvPr id="30" name="Freeform 29"/>
            <p:cNvSpPr/>
            <p:nvPr/>
          </p:nvSpPr>
          <p:spPr>
            <a:xfrm>
              <a:off x="3962399" y="4356496"/>
              <a:ext cx="3657600" cy="752078"/>
            </a:xfrm>
            <a:custGeom>
              <a:avLst/>
              <a:gdLst>
                <a:gd name="connsiteX0" fmla="*/ 0 w 3657600"/>
                <a:gd name="connsiteY0" fmla="*/ 94010 h 752078"/>
                <a:gd name="connsiteX1" fmla="*/ 3281561 w 3657600"/>
                <a:gd name="connsiteY1" fmla="*/ 94010 h 752078"/>
                <a:gd name="connsiteX2" fmla="*/ 3281561 w 3657600"/>
                <a:gd name="connsiteY2" fmla="*/ 0 h 752078"/>
                <a:gd name="connsiteX3" fmla="*/ 3657600 w 3657600"/>
                <a:gd name="connsiteY3" fmla="*/ 376039 h 752078"/>
                <a:gd name="connsiteX4" fmla="*/ 3281561 w 3657600"/>
                <a:gd name="connsiteY4" fmla="*/ 752078 h 752078"/>
                <a:gd name="connsiteX5" fmla="*/ 3281561 w 3657600"/>
                <a:gd name="connsiteY5" fmla="*/ 658068 h 752078"/>
                <a:gd name="connsiteX6" fmla="*/ 0 w 3657600"/>
                <a:gd name="connsiteY6" fmla="*/ 658068 h 752078"/>
                <a:gd name="connsiteX7" fmla="*/ 0 w 3657600"/>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752078">
                  <a:moveTo>
                    <a:pt x="0" y="94010"/>
                  </a:moveTo>
                  <a:lnTo>
                    <a:pt x="3281561" y="94010"/>
                  </a:lnTo>
                  <a:lnTo>
                    <a:pt x="3281561" y="0"/>
                  </a:lnTo>
                  <a:lnTo>
                    <a:pt x="3657600" y="376039"/>
                  </a:lnTo>
                  <a:lnTo>
                    <a:pt x="3281561" y="752078"/>
                  </a:lnTo>
                  <a:lnTo>
                    <a:pt x="3281561" y="658068"/>
                  </a:lnTo>
                  <a:lnTo>
                    <a:pt x="0" y="658068"/>
                  </a:lnTo>
                  <a:lnTo>
                    <a:pt x="0" y="94010"/>
                  </a:lnTo>
                  <a:close/>
                </a:path>
              </a:pathLst>
            </a:custGeom>
            <a:solidFill>
              <a:schemeClr val="accent6">
                <a:lumMod val="20000"/>
                <a:lumOff val="80000"/>
              </a:schemeClr>
            </a:solidFill>
            <a:ln w="12700">
              <a:noFill/>
            </a:ln>
          </p:spPr>
          <p:style>
            <a:lnRef idx="2">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 tIns="99725" rIns="287744" bIns="99725" numCol="1" spcCol="1270" anchor="ctr" anchorCtr="0">
              <a:noAutofit/>
            </a:bodyPr>
            <a:lstStyle/>
            <a:p>
              <a:pPr marL="180000" lvl="1" defTabSz="400050">
                <a:lnSpc>
                  <a:spcPct val="90000"/>
                </a:lnSpc>
                <a:spcBef>
                  <a:spcPct val="0"/>
                </a:spcBef>
                <a:spcAft>
                  <a:spcPct val="15000"/>
                </a:spcAft>
              </a:pPr>
              <a:r>
                <a:rPr lang="en-GB" sz="1000" b="1" dirty="0">
                  <a:solidFill>
                    <a:schemeClr val="tx1">
                      <a:lumMod val="85000"/>
                      <a:lumOff val="15000"/>
                    </a:schemeClr>
                  </a:solidFill>
                </a:rPr>
                <a:t>p</a:t>
              </a:r>
              <a:r>
                <a:rPr lang="en-GB" sz="1000" b="1" kern="1200" dirty="0">
                  <a:solidFill>
                    <a:schemeClr val="tx1">
                      <a:lumMod val="85000"/>
                      <a:lumOff val="15000"/>
                    </a:schemeClr>
                  </a:solidFill>
                </a:rPr>
                <a:t>romote</a:t>
              </a:r>
              <a:r>
                <a:rPr lang="en-US" sz="1000" b="1" kern="1200" dirty="0">
                  <a:solidFill>
                    <a:schemeClr val="tx1">
                      <a:lumMod val="85000"/>
                      <a:lumOff val="15000"/>
                    </a:schemeClr>
                  </a:solidFill>
                </a:rPr>
                <a:t> a healthy lifestyle </a:t>
              </a:r>
              <a:r>
                <a:rPr lang="en-US" sz="1000" kern="1200" dirty="0">
                  <a:solidFill>
                    <a:schemeClr val="tx1">
                      <a:lumMod val="85000"/>
                      <a:lumOff val="15000"/>
                    </a:schemeClr>
                  </a:solidFill>
                </a:rPr>
                <a:t>through different actions and information that targets </a:t>
              </a:r>
              <a:r>
                <a:rPr lang="en-US" sz="1000" b="1" kern="1200" dirty="0">
                  <a:solidFill>
                    <a:schemeClr val="tx1">
                      <a:lumMod val="85000"/>
                      <a:lumOff val="15000"/>
                    </a:schemeClr>
                  </a:solidFill>
                </a:rPr>
                <a:t>healthy eating, smoking cessation, increased physical activity, alcohol reduction and safe walking/biking to work</a:t>
              </a:r>
              <a:endParaRPr lang="en-US" sz="1000" kern="1200" dirty="0">
                <a:solidFill>
                  <a:schemeClr val="tx1">
                    <a:lumMod val="85000"/>
                    <a:lumOff val="15000"/>
                  </a:schemeClr>
                </a:solidFill>
              </a:endParaRPr>
            </a:p>
          </p:txBody>
        </p:sp>
        <p:sp>
          <p:nvSpPr>
            <p:cNvPr id="31" name="Freeform 30"/>
            <p:cNvSpPr/>
            <p:nvPr/>
          </p:nvSpPr>
          <p:spPr>
            <a:xfrm>
              <a:off x="1524000" y="4356496"/>
              <a:ext cx="2438400" cy="752078"/>
            </a:xfrm>
            <a:custGeom>
              <a:avLst/>
              <a:gdLst>
                <a:gd name="connsiteX0" fmla="*/ 0 w 2438400"/>
                <a:gd name="connsiteY0" fmla="*/ 125349 h 752078"/>
                <a:gd name="connsiteX1" fmla="*/ 125349 w 2438400"/>
                <a:gd name="connsiteY1" fmla="*/ 0 h 752078"/>
                <a:gd name="connsiteX2" fmla="*/ 2313051 w 2438400"/>
                <a:gd name="connsiteY2" fmla="*/ 0 h 752078"/>
                <a:gd name="connsiteX3" fmla="*/ 2438400 w 2438400"/>
                <a:gd name="connsiteY3" fmla="*/ 125349 h 752078"/>
                <a:gd name="connsiteX4" fmla="*/ 2438400 w 2438400"/>
                <a:gd name="connsiteY4" fmla="*/ 626729 h 752078"/>
                <a:gd name="connsiteX5" fmla="*/ 2313051 w 2438400"/>
                <a:gd name="connsiteY5" fmla="*/ 752078 h 752078"/>
                <a:gd name="connsiteX6" fmla="*/ 125349 w 2438400"/>
                <a:gd name="connsiteY6" fmla="*/ 752078 h 752078"/>
                <a:gd name="connsiteX7" fmla="*/ 0 w 2438400"/>
                <a:gd name="connsiteY7" fmla="*/ 626729 h 752078"/>
                <a:gd name="connsiteX8" fmla="*/ 0 w 2438400"/>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752078">
                  <a:moveTo>
                    <a:pt x="0" y="125349"/>
                  </a:moveTo>
                  <a:cubicBezTo>
                    <a:pt x="0" y="56121"/>
                    <a:pt x="56121" y="0"/>
                    <a:pt x="125349" y="0"/>
                  </a:cubicBezTo>
                  <a:lnTo>
                    <a:pt x="2313051" y="0"/>
                  </a:lnTo>
                  <a:cubicBezTo>
                    <a:pt x="2382279" y="0"/>
                    <a:pt x="2438400" y="56121"/>
                    <a:pt x="2438400" y="125349"/>
                  </a:cubicBezTo>
                  <a:lnTo>
                    <a:pt x="2438400" y="626729"/>
                  </a:lnTo>
                  <a:cubicBezTo>
                    <a:pt x="2438400" y="695957"/>
                    <a:pt x="2382279" y="752078"/>
                    <a:pt x="2313051" y="752078"/>
                  </a:cubicBezTo>
                  <a:lnTo>
                    <a:pt x="125349" y="752078"/>
                  </a:lnTo>
                  <a:cubicBezTo>
                    <a:pt x="56121" y="752078"/>
                    <a:pt x="0" y="695957"/>
                    <a:pt x="0" y="626729"/>
                  </a:cubicBezTo>
                  <a:lnTo>
                    <a:pt x="0" y="125349"/>
                  </a:lnTo>
                  <a:close/>
                </a:path>
              </a:pathLst>
            </a:custGeom>
            <a:solidFill>
              <a:srgbClr val="008080"/>
            </a:solidFill>
            <a:ln w="12700">
              <a:solidFill>
                <a:schemeClr val="accent4"/>
              </a:solidFill>
            </a:ln>
            <a:effectLst/>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0053" tIns="63383" rIns="90053" bIns="63383" numCol="1" spcCol="1270" anchor="ctr" anchorCtr="0">
              <a:noAutofit/>
            </a:bodyPr>
            <a:lstStyle/>
            <a:p>
              <a:pPr algn="ctr" defTabSz="622300">
                <a:lnSpc>
                  <a:spcPct val="90000"/>
                </a:lnSpc>
                <a:spcBef>
                  <a:spcPct val="0"/>
                </a:spcBef>
                <a:spcAft>
                  <a:spcPts val="400"/>
                </a:spcAft>
              </a:pPr>
              <a:r>
                <a:rPr lang="en-US" sz="1500" b="1" dirty="0">
                  <a:solidFill>
                    <a:schemeClr val="bg1"/>
                  </a:solidFill>
                </a:rPr>
                <a:t>“Lombardy Workplace </a:t>
              </a:r>
              <a:r>
                <a:rPr lang="hu-HU" sz="1500" b="1" dirty="0">
                  <a:solidFill>
                    <a:schemeClr val="bg1"/>
                  </a:solidFill>
                </a:rPr>
                <a:t/>
              </a:r>
              <a:br>
                <a:rPr lang="hu-HU" sz="1500" b="1" dirty="0">
                  <a:solidFill>
                    <a:schemeClr val="bg1"/>
                  </a:solidFill>
                </a:rPr>
              </a:br>
              <a:r>
                <a:rPr lang="en-US" sz="1500" b="1" dirty="0">
                  <a:solidFill>
                    <a:schemeClr val="bg1"/>
                  </a:solidFill>
                </a:rPr>
                <a:t>Health Promotion Network”</a:t>
              </a:r>
              <a:r>
                <a:rPr lang="hu-HU" sz="1500" b="1" dirty="0">
                  <a:solidFill>
                    <a:schemeClr val="bg1"/>
                  </a:solidFill>
                </a:rPr>
                <a:t> </a:t>
              </a:r>
            </a:p>
            <a:p>
              <a:pPr algn="ctr" defTabSz="622300">
                <a:lnSpc>
                  <a:spcPct val="90000"/>
                </a:lnSpc>
                <a:spcBef>
                  <a:spcPct val="0"/>
                </a:spcBef>
                <a:spcAft>
                  <a:spcPct val="35000"/>
                </a:spcAft>
              </a:pPr>
              <a:r>
                <a:rPr lang="hu-HU" sz="1400" dirty="0">
                  <a:solidFill>
                    <a:schemeClr val="bg1"/>
                  </a:solidFill>
                </a:rPr>
                <a:t>Good practice from Italy</a:t>
              </a:r>
              <a:endParaRPr lang="en-US" sz="1400" dirty="0">
                <a:solidFill>
                  <a:schemeClr val="bg1"/>
                </a:solidFill>
              </a:endParaRPr>
            </a:p>
          </p:txBody>
        </p:sp>
        <p:sp>
          <p:nvSpPr>
            <p:cNvPr id="32" name="Freeform 31"/>
            <p:cNvSpPr/>
            <p:nvPr/>
          </p:nvSpPr>
          <p:spPr>
            <a:xfrm>
              <a:off x="3962400" y="5183782"/>
              <a:ext cx="3657600" cy="752078"/>
            </a:xfrm>
            <a:custGeom>
              <a:avLst/>
              <a:gdLst>
                <a:gd name="connsiteX0" fmla="*/ 0 w 3657600"/>
                <a:gd name="connsiteY0" fmla="*/ 94010 h 752078"/>
                <a:gd name="connsiteX1" fmla="*/ 3281561 w 3657600"/>
                <a:gd name="connsiteY1" fmla="*/ 94010 h 752078"/>
                <a:gd name="connsiteX2" fmla="*/ 3281561 w 3657600"/>
                <a:gd name="connsiteY2" fmla="*/ 0 h 752078"/>
                <a:gd name="connsiteX3" fmla="*/ 3657600 w 3657600"/>
                <a:gd name="connsiteY3" fmla="*/ 376039 h 752078"/>
                <a:gd name="connsiteX4" fmla="*/ 3281561 w 3657600"/>
                <a:gd name="connsiteY4" fmla="*/ 752078 h 752078"/>
                <a:gd name="connsiteX5" fmla="*/ 3281561 w 3657600"/>
                <a:gd name="connsiteY5" fmla="*/ 658068 h 752078"/>
                <a:gd name="connsiteX6" fmla="*/ 0 w 3657600"/>
                <a:gd name="connsiteY6" fmla="*/ 658068 h 752078"/>
                <a:gd name="connsiteX7" fmla="*/ 0 w 3657600"/>
                <a:gd name="connsiteY7" fmla="*/ 94010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752078">
                  <a:moveTo>
                    <a:pt x="0" y="94010"/>
                  </a:moveTo>
                  <a:lnTo>
                    <a:pt x="3281561" y="94010"/>
                  </a:lnTo>
                  <a:lnTo>
                    <a:pt x="3281561" y="0"/>
                  </a:lnTo>
                  <a:lnTo>
                    <a:pt x="3657600" y="376039"/>
                  </a:lnTo>
                  <a:lnTo>
                    <a:pt x="3281561" y="752078"/>
                  </a:lnTo>
                  <a:lnTo>
                    <a:pt x="3281561" y="658068"/>
                  </a:lnTo>
                  <a:lnTo>
                    <a:pt x="0" y="658068"/>
                  </a:lnTo>
                  <a:lnTo>
                    <a:pt x="0" y="94010"/>
                  </a:lnTo>
                  <a:close/>
                </a:path>
              </a:pathLst>
            </a:custGeom>
            <a:solidFill>
              <a:schemeClr val="accent6">
                <a:lumMod val="20000"/>
                <a:lumOff val="80000"/>
              </a:schemeClr>
            </a:solidFill>
            <a:ln w="12700">
              <a:noFill/>
            </a:ln>
          </p:spPr>
          <p:style>
            <a:lnRef idx="2">
              <a:schemeClr val="accent6">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 tIns="99725" rIns="287744" bIns="99725" numCol="1" spcCol="1270" anchor="ctr" anchorCtr="0">
              <a:noAutofit/>
            </a:bodyPr>
            <a:lstStyle/>
            <a:p>
              <a:pPr marL="180000" lvl="1" algn="l" defTabSz="400050">
                <a:lnSpc>
                  <a:spcPct val="90000"/>
                </a:lnSpc>
                <a:spcBef>
                  <a:spcPct val="0"/>
                </a:spcBef>
                <a:spcAft>
                  <a:spcPct val="15000"/>
                </a:spcAft>
              </a:pPr>
              <a:r>
                <a:rPr lang="en-US" sz="1000" kern="1200" dirty="0">
                  <a:solidFill>
                    <a:schemeClr val="tx1">
                      <a:lumMod val="85000"/>
                      <a:lumOff val="15000"/>
                    </a:schemeClr>
                  </a:solidFill>
                </a:rPr>
                <a:t>multicomponent training, which includes </a:t>
              </a:r>
              <a:r>
                <a:rPr lang="en-US" sz="1000" b="1" kern="1200" dirty="0">
                  <a:solidFill>
                    <a:schemeClr val="tx1">
                      <a:lumMod val="85000"/>
                      <a:lumOff val="15000"/>
                    </a:schemeClr>
                  </a:solidFill>
                </a:rPr>
                <a:t>physical activity and nutrition and health guiding</a:t>
              </a:r>
              <a:r>
                <a:rPr lang="hu-HU" sz="1000" b="1" kern="1200" dirty="0">
                  <a:solidFill>
                    <a:schemeClr val="tx1">
                      <a:lumMod val="85000"/>
                      <a:lumOff val="15000"/>
                    </a:schemeClr>
                  </a:solidFill>
                </a:rPr>
                <a:t> </a:t>
              </a:r>
              <a:r>
                <a:rPr lang="en-US" sz="1000" b="1" kern="1200" dirty="0">
                  <a:solidFill>
                    <a:schemeClr val="tx1">
                      <a:lumMod val="85000"/>
                      <a:lumOff val="15000"/>
                    </a:schemeClr>
                  </a:solidFill>
                </a:rPr>
                <a:t>to prevent health risks among older people </a:t>
              </a:r>
              <a:r>
                <a:rPr lang="en-US" sz="1000" kern="1200" dirty="0">
                  <a:solidFill>
                    <a:schemeClr val="tx1">
                      <a:lumMod val="85000"/>
                      <a:lumOff val="15000"/>
                    </a:schemeClr>
                  </a:solidFill>
                </a:rPr>
                <a:t>(71-90) </a:t>
              </a:r>
            </a:p>
          </p:txBody>
        </p:sp>
        <p:sp>
          <p:nvSpPr>
            <p:cNvPr id="33" name="Freeform 32"/>
            <p:cNvSpPr/>
            <p:nvPr/>
          </p:nvSpPr>
          <p:spPr>
            <a:xfrm>
              <a:off x="1524000" y="5183782"/>
              <a:ext cx="2438400" cy="752078"/>
            </a:xfrm>
            <a:custGeom>
              <a:avLst/>
              <a:gdLst>
                <a:gd name="connsiteX0" fmla="*/ 0 w 2438400"/>
                <a:gd name="connsiteY0" fmla="*/ 125349 h 752078"/>
                <a:gd name="connsiteX1" fmla="*/ 125349 w 2438400"/>
                <a:gd name="connsiteY1" fmla="*/ 0 h 752078"/>
                <a:gd name="connsiteX2" fmla="*/ 2313051 w 2438400"/>
                <a:gd name="connsiteY2" fmla="*/ 0 h 752078"/>
                <a:gd name="connsiteX3" fmla="*/ 2438400 w 2438400"/>
                <a:gd name="connsiteY3" fmla="*/ 125349 h 752078"/>
                <a:gd name="connsiteX4" fmla="*/ 2438400 w 2438400"/>
                <a:gd name="connsiteY4" fmla="*/ 626729 h 752078"/>
                <a:gd name="connsiteX5" fmla="*/ 2313051 w 2438400"/>
                <a:gd name="connsiteY5" fmla="*/ 752078 h 752078"/>
                <a:gd name="connsiteX6" fmla="*/ 125349 w 2438400"/>
                <a:gd name="connsiteY6" fmla="*/ 752078 h 752078"/>
                <a:gd name="connsiteX7" fmla="*/ 0 w 2438400"/>
                <a:gd name="connsiteY7" fmla="*/ 626729 h 752078"/>
                <a:gd name="connsiteX8" fmla="*/ 0 w 2438400"/>
                <a:gd name="connsiteY8" fmla="*/ 125349 h 7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752078">
                  <a:moveTo>
                    <a:pt x="0" y="125349"/>
                  </a:moveTo>
                  <a:cubicBezTo>
                    <a:pt x="0" y="56121"/>
                    <a:pt x="56121" y="0"/>
                    <a:pt x="125349" y="0"/>
                  </a:cubicBezTo>
                  <a:lnTo>
                    <a:pt x="2313051" y="0"/>
                  </a:lnTo>
                  <a:cubicBezTo>
                    <a:pt x="2382279" y="0"/>
                    <a:pt x="2438400" y="56121"/>
                    <a:pt x="2438400" y="125349"/>
                  </a:cubicBezTo>
                  <a:lnTo>
                    <a:pt x="2438400" y="626729"/>
                  </a:lnTo>
                  <a:cubicBezTo>
                    <a:pt x="2438400" y="695957"/>
                    <a:pt x="2382279" y="752078"/>
                    <a:pt x="2313051" y="752078"/>
                  </a:cubicBezTo>
                  <a:lnTo>
                    <a:pt x="125349" y="752078"/>
                  </a:lnTo>
                  <a:cubicBezTo>
                    <a:pt x="56121" y="752078"/>
                    <a:pt x="0" y="695957"/>
                    <a:pt x="0" y="626729"/>
                  </a:cubicBezTo>
                  <a:lnTo>
                    <a:pt x="0" y="125349"/>
                  </a:lnTo>
                  <a:close/>
                </a:path>
              </a:pathLst>
            </a:custGeom>
            <a:solidFill>
              <a:srgbClr val="008080"/>
            </a:solidFill>
            <a:ln w="12700">
              <a:solidFill>
                <a:schemeClr val="accent4"/>
              </a:solidFill>
            </a:ln>
            <a:effectLst/>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0053" tIns="63383" rIns="90053" bIns="63383" numCol="1" spcCol="1270" anchor="ctr" anchorCtr="0">
              <a:noAutofit/>
            </a:bodyPr>
            <a:lstStyle/>
            <a:p>
              <a:pPr lvl="0" algn="ctr" defTabSz="622300">
                <a:lnSpc>
                  <a:spcPct val="90000"/>
                </a:lnSpc>
                <a:spcBef>
                  <a:spcPct val="0"/>
                </a:spcBef>
                <a:spcAft>
                  <a:spcPts val="400"/>
                </a:spcAft>
              </a:pPr>
              <a:r>
                <a:rPr lang="en-US" sz="1600" b="1" dirty="0">
                  <a:solidFill>
                    <a:schemeClr val="bg1"/>
                  </a:solidFill>
                </a:rPr>
                <a:t>“Successful Ageing”</a:t>
              </a:r>
              <a:r>
                <a:rPr lang="hu-HU" sz="1600" b="1" dirty="0">
                  <a:solidFill>
                    <a:schemeClr val="bg1"/>
                  </a:solidFill>
                </a:rPr>
                <a:t> </a:t>
              </a:r>
            </a:p>
            <a:p>
              <a:pPr lvl="0" algn="ctr" defTabSz="622300">
                <a:lnSpc>
                  <a:spcPct val="90000"/>
                </a:lnSpc>
                <a:spcBef>
                  <a:spcPct val="0"/>
                </a:spcBef>
                <a:spcAft>
                  <a:spcPct val="35000"/>
                </a:spcAft>
              </a:pPr>
              <a:r>
                <a:rPr lang="hu-HU" sz="1400" dirty="0">
                  <a:solidFill>
                    <a:schemeClr val="bg1"/>
                  </a:solidFill>
                </a:rPr>
                <a:t>Good practice from Iceland</a:t>
              </a:r>
              <a:endParaRPr lang="en-US" sz="1400" dirty="0">
                <a:solidFill>
                  <a:schemeClr val="bg1"/>
                </a:solidFill>
              </a:endParaRPr>
            </a:p>
          </p:txBody>
        </p:sp>
      </p:grpSp>
      <p:sp>
        <p:nvSpPr>
          <p:cNvPr id="34" name="Title 4"/>
          <p:cNvSpPr>
            <a:spLocks noGrp="1"/>
          </p:cNvSpPr>
          <p:nvPr>
            <p:ph type="title"/>
          </p:nvPr>
        </p:nvSpPr>
        <p:spPr>
          <a:xfrm>
            <a:off x="628650" y="0"/>
            <a:ext cx="7886700" cy="1331651"/>
          </a:xfrm>
        </p:spPr>
        <p:txBody>
          <a:bodyPr>
            <a:normAutofit/>
          </a:bodyPr>
          <a:lstStyle/>
          <a:p>
            <a:r>
              <a:rPr lang="en-GB" sz="2000" noProof="0" dirty="0"/>
              <a:t>Implementation Projects </a:t>
            </a:r>
            <a:r>
              <a:rPr lang="en-GB" noProof="0" dirty="0"/>
              <a:t/>
            </a:r>
            <a:br>
              <a:rPr lang="en-GB" noProof="0" dirty="0"/>
            </a:br>
            <a:r>
              <a:rPr lang="en-GB" noProof="0" dirty="0"/>
              <a:t>1. Health Promotion and Disease Prevention</a:t>
            </a:r>
          </a:p>
        </p:txBody>
      </p:sp>
      <p:sp>
        <p:nvSpPr>
          <p:cNvPr id="5" name="Szövegdoboz 4"/>
          <p:cNvSpPr txBox="1"/>
          <p:nvPr/>
        </p:nvSpPr>
        <p:spPr>
          <a:xfrm>
            <a:off x="264216" y="1937959"/>
            <a:ext cx="1786257" cy="3739485"/>
          </a:xfrm>
          <a:prstGeom prst="rect">
            <a:avLst/>
          </a:prstGeom>
          <a:noFill/>
        </p:spPr>
        <p:txBody>
          <a:bodyPr wrap="square" rtlCol="0">
            <a:spAutoFit/>
          </a:bodyPr>
          <a:lstStyle/>
          <a:p>
            <a:pPr algn="ctr"/>
            <a:r>
              <a:rPr lang="en-GB" sz="1600" b="1" dirty="0">
                <a:solidFill>
                  <a:srgbClr val="008080"/>
                </a:solidFill>
              </a:rPr>
              <a:t>5</a:t>
            </a:r>
            <a:r>
              <a:rPr lang="en-GB" sz="1600" dirty="0">
                <a:solidFill>
                  <a:srgbClr val="008080"/>
                </a:solidFill>
              </a:rPr>
              <a:t> </a:t>
            </a:r>
            <a:r>
              <a:rPr lang="en-GB" sz="1600" b="1" dirty="0">
                <a:solidFill>
                  <a:srgbClr val="008080"/>
                </a:solidFill>
              </a:rPr>
              <a:t>projects</a:t>
            </a:r>
            <a:r>
              <a:rPr lang="en-GB" sz="1600" dirty="0">
                <a:solidFill>
                  <a:srgbClr val="008080"/>
                </a:solidFill>
              </a:rPr>
              <a:t> implemented by </a:t>
            </a:r>
            <a:br>
              <a:rPr lang="en-GB" sz="1600" dirty="0">
                <a:solidFill>
                  <a:srgbClr val="008080"/>
                </a:solidFill>
              </a:rPr>
            </a:br>
            <a:r>
              <a:rPr lang="en-GB" sz="1600" dirty="0">
                <a:solidFill>
                  <a:srgbClr val="008080"/>
                </a:solidFill>
              </a:rPr>
              <a:t>8 organisations </a:t>
            </a:r>
            <a:br>
              <a:rPr lang="en-GB" sz="1600" dirty="0">
                <a:solidFill>
                  <a:srgbClr val="008080"/>
                </a:solidFill>
              </a:rPr>
            </a:br>
            <a:r>
              <a:rPr lang="en-GB" sz="1600" dirty="0">
                <a:solidFill>
                  <a:srgbClr val="008080"/>
                </a:solidFill>
              </a:rPr>
              <a:t>in Europe</a:t>
            </a:r>
          </a:p>
          <a:p>
            <a:pPr algn="ctr"/>
            <a:endParaRPr lang="hu-HU" dirty="0">
              <a:solidFill>
                <a:schemeClr val="bg1"/>
              </a:solidFill>
            </a:endParaRPr>
          </a:p>
          <a:p>
            <a:endParaRPr lang="hu-HU" dirty="0">
              <a:solidFill>
                <a:schemeClr val="bg1"/>
              </a:solidFill>
            </a:endParaRPr>
          </a:p>
          <a:p>
            <a:endParaRPr lang="hu-HU" sz="1700" cap="all" dirty="0">
              <a:solidFill>
                <a:schemeClr val="bg1"/>
              </a:solidFill>
            </a:endParaRPr>
          </a:p>
          <a:p>
            <a:pPr algn="ctr">
              <a:lnSpc>
                <a:spcPts val="1800"/>
              </a:lnSpc>
            </a:pPr>
            <a:r>
              <a:rPr lang="en-US" sz="1600" b="1" cap="all" dirty="0">
                <a:solidFill>
                  <a:srgbClr val="FF6600"/>
                </a:solidFill>
              </a:rPr>
              <a:t>to improve national</a:t>
            </a:r>
            <a:r>
              <a:rPr lang="hu-HU" sz="1600" b="1" cap="all" dirty="0">
                <a:solidFill>
                  <a:srgbClr val="FF6600"/>
                </a:solidFill>
              </a:rPr>
              <a:t> </a:t>
            </a:r>
            <a:r>
              <a:rPr lang="en-US" sz="1600" b="1" cap="all" dirty="0">
                <a:solidFill>
                  <a:srgbClr val="FF6600"/>
                </a:solidFill>
              </a:rPr>
              <a:t>approaches </a:t>
            </a:r>
            <a:r>
              <a:rPr lang="hu-HU" sz="1600" b="1" cap="all" dirty="0" smtClean="0">
                <a:solidFill>
                  <a:srgbClr val="FF6600"/>
                </a:solidFill>
              </a:rPr>
              <a:t/>
            </a:r>
            <a:br>
              <a:rPr lang="hu-HU" sz="1600" b="1" cap="all" dirty="0" smtClean="0">
                <a:solidFill>
                  <a:srgbClr val="FF6600"/>
                </a:solidFill>
              </a:rPr>
            </a:br>
            <a:r>
              <a:rPr lang="en-US" sz="1600" b="1" cap="all" dirty="0" smtClean="0">
                <a:solidFill>
                  <a:srgbClr val="FF6600"/>
                </a:solidFill>
              </a:rPr>
              <a:t>For </a:t>
            </a:r>
            <a:endParaRPr lang="en-US" sz="1600" b="1" cap="all" dirty="0">
              <a:solidFill>
                <a:srgbClr val="FF6600"/>
              </a:solidFill>
            </a:endParaRPr>
          </a:p>
          <a:p>
            <a:pPr algn="ctr">
              <a:lnSpc>
                <a:spcPts val="1800"/>
              </a:lnSpc>
            </a:pPr>
            <a:r>
              <a:rPr lang="en-US" sz="1600" b="1" cap="all" dirty="0">
                <a:solidFill>
                  <a:srgbClr val="FF6600"/>
                </a:solidFill>
              </a:rPr>
              <a:t>promoting health and preventing diseases</a:t>
            </a:r>
            <a:endParaRPr lang="hu-HU" sz="1600" b="1" cap="all" dirty="0">
              <a:solidFill>
                <a:srgbClr val="FF6600"/>
              </a:solidFill>
            </a:endParaRPr>
          </a:p>
        </p:txBody>
      </p:sp>
      <p:sp>
        <p:nvSpPr>
          <p:cNvPr id="7" name="Lefelé nyíl feliratnak 6"/>
          <p:cNvSpPr/>
          <p:nvPr/>
        </p:nvSpPr>
        <p:spPr>
          <a:xfrm>
            <a:off x="400692" y="3103607"/>
            <a:ext cx="1571945" cy="615638"/>
          </a:xfrm>
          <a:prstGeom prst="downArrowCallout">
            <a:avLst/>
          </a:prstGeom>
          <a:solidFill>
            <a:srgbClr val="0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bg1"/>
                </a:solidFill>
              </a:rPr>
              <a:t>AIM</a:t>
            </a:r>
          </a:p>
        </p:txBody>
      </p:sp>
      <p:sp>
        <p:nvSpPr>
          <p:cNvPr id="6" name="Lekerekített téglalap 5"/>
          <p:cNvSpPr/>
          <p:nvPr/>
        </p:nvSpPr>
        <p:spPr>
          <a:xfrm>
            <a:off x="400692" y="1763258"/>
            <a:ext cx="1571946" cy="4061221"/>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716053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13</a:t>
            </a:fld>
            <a:endParaRPr lang="hu-HU" dirty="0"/>
          </a:p>
        </p:txBody>
      </p:sp>
      <p:sp>
        <p:nvSpPr>
          <p:cNvPr id="4" name="Text Placeholder 3"/>
          <p:cNvSpPr>
            <a:spLocks noGrp="1"/>
          </p:cNvSpPr>
          <p:nvPr>
            <p:ph type="body" sz="half" idx="10"/>
          </p:nvPr>
        </p:nvSpPr>
        <p:spPr>
          <a:xfrm>
            <a:off x="669027" y="1698716"/>
            <a:ext cx="6143755" cy="3931919"/>
          </a:xfrm>
        </p:spPr>
        <p:txBody>
          <a:bodyPr/>
          <a:lstStyle/>
          <a:p>
            <a:r>
              <a:rPr lang="en-GB" sz="2200" noProof="0" dirty="0">
                <a:solidFill>
                  <a:srgbClr val="008080"/>
                </a:solidFill>
              </a:rPr>
              <a:t>Projects implemented by 5 organisations test the </a:t>
            </a:r>
            <a:r>
              <a:rPr lang="en-GB" sz="2200" noProof="0" dirty="0" err="1">
                <a:solidFill>
                  <a:srgbClr val="008080"/>
                </a:solidFill>
              </a:rPr>
              <a:t>Multimorbidity</a:t>
            </a:r>
            <a:r>
              <a:rPr lang="en-GB" sz="2200" noProof="0" dirty="0">
                <a:solidFill>
                  <a:srgbClr val="008080"/>
                </a:solidFill>
              </a:rPr>
              <a:t> Care Model</a:t>
            </a:r>
          </a:p>
          <a:p>
            <a:r>
              <a:rPr lang="en-GB" sz="1200" noProof="0" dirty="0"/>
              <a:t>Model developed by JA-CHRODIS </a:t>
            </a:r>
          </a:p>
          <a:p>
            <a:r>
              <a:rPr lang="en-GB" noProof="0" dirty="0"/>
              <a:t>Sixteen components of the model are classified under five domains: </a:t>
            </a:r>
          </a:p>
          <a:p>
            <a:endParaRPr lang="en-GB" noProof="0" dirty="0"/>
          </a:p>
          <a:p>
            <a:endParaRPr lang="en-GB" noProof="0" dirty="0"/>
          </a:p>
          <a:p>
            <a:endParaRPr lang="en-GB" noProof="0" dirty="0"/>
          </a:p>
          <a:p>
            <a:endParaRPr lang="en-GB" noProof="0" dirty="0"/>
          </a:p>
          <a:p>
            <a:endParaRPr lang="en-GB" noProof="0" dirty="0"/>
          </a:p>
          <a:p>
            <a:endParaRPr lang="en-GB" noProof="0" dirty="0"/>
          </a:p>
          <a:p>
            <a:r>
              <a:rPr lang="en-GB" sz="1400" dirty="0"/>
              <a:t>The i</a:t>
            </a:r>
            <a:r>
              <a:rPr lang="en-GB" sz="1400" noProof="0" dirty="0" err="1"/>
              <a:t>mplementation</a:t>
            </a:r>
            <a:r>
              <a:rPr lang="en-GB" sz="1400" noProof="0" dirty="0"/>
              <a:t> projects aim to prove the applicability of the model across different European healthcare settings.</a:t>
            </a:r>
          </a:p>
        </p:txBody>
      </p:sp>
      <p:sp>
        <p:nvSpPr>
          <p:cNvPr id="5" name="Title 4"/>
          <p:cNvSpPr>
            <a:spLocks noGrp="1"/>
          </p:cNvSpPr>
          <p:nvPr>
            <p:ph type="title"/>
          </p:nvPr>
        </p:nvSpPr>
        <p:spPr/>
        <p:txBody>
          <a:bodyPr>
            <a:normAutofit/>
          </a:bodyPr>
          <a:lstStyle/>
          <a:p>
            <a:r>
              <a:rPr lang="en-GB" sz="2000" noProof="0"/>
              <a:t>Implementation Projects</a:t>
            </a:r>
            <a:r>
              <a:rPr lang="en-GB" noProof="0"/>
              <a:t/>
            </a:r>
            <a:br>
              <a:rPr lang="en-GB" noProof="0"/>
            </a:br>
            <a:r>
              <a:rPr lang="en-GB" noProof="0"/>
              <a:t>2. Integrated Care Model for Multimorbidity</a:t>
            </a:r>
          </a:p>
        </p:txBody>
      </p:sp>
      <p:graphicFrame>
        <p:nvGraphicFramePr>
          <p:cNvPr id="6" name="Diagram 5"/>
          <p:cNvGraphicFramePr/>
          <p:nvPr>
            <p:extLst>
              <p:ext uri="{D42A27DB-BD31-4B8C-83A1-F6EECF244321}">
                <p14:modId xmlns:p14="http://schemas.microsoft.com/office/powerpoint/2010/main" val="96172881"/>
              </p:ext>
            </p:extLst>
          </p:nvPr>
        </p:nvGraphicFramePr>
        <p:xfrm>
          <a:off x="758147" y="2463279"/>
          <a:ext cx="7886700" cy="3228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551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14</a:t>
            </a:fld>
            <a:endParaRPr lang="hu-HU" dirty="0"/>
          </a:p>
        </p:txBody>
      </p:sp>
      <p:sp>
        <p:nvSpPr>
          <p:cNvPr id="5" name="Title 4"/>
          <p:cNvSpPr>
            <a:spLocks noGrp="1"/>
          </p:cNvSpPr>
          <p:nvPr>
            <p:ph type="title"/>
          </p:nvPr>
        </p:nvSpPr>
        <p:spPr/>
        <p:txBody>
          <a:bodyPr>
            <a:normAutofit/>
          </a:bodyPr>
          <a:lstStyle/>
          <a:p>
            <a:r>
              <a:rPr lang="en-GB" sz="1800" noProof="0" dirty="0"/>
              <a:t>Implementation Projects </a:t>
            </a:r>
            <a:r>
              <a:rPr lang="en-GB" noProof="0" dirty="0"/>
              <a:t/>
            </a:r>
            <a:br>
              <a:rPr lang="en-GB" noProof="0" dirty="0"/>
            </a:br>
            <a:r>
              <a:rPr lang="en-GB" sz="3200" noProof="0" dirty="0"/>
              <a:t>3. Fostering the Quality of Care</a:t>
            </a:r>
          </a:p>
        </p:txBody>
      </p:sp>
      <p:sp>
        <p:nvSpPr>
          <p:cNvPr id="6" name="Text Placeholder 5"/>
          <p:cNvSpPr>
            <a:spLocks noGrp="1"/>
          </p:cNvSpPr>
          <p:nvPr>
            <p:ph type="body" sz="half" idx="10"/>
          </p:nvPr>
        </p:nvSpPr>
        <p:spPr>
          <a:xfrm>
            <a:off x="557056" y="1550044"/>
            <a:ext cx="7885509" cy="2038976"/>
          </a:xfrm>
        </p:spPr>
        <p:txBody>
          <a:bodyPr/>
          <a:lstStyle/>
          <a:p>
            <a:r>
              <a:rPr lang="en-GB" sz="2200" b="1" noProof="0" dirty="0">
                <a:solidFill>
                  <a:schemeClr val="accent5">
                    <a:lumMod val="75000"/>
                  </a:schemeClr>
                </a:solidFill>
              </a:rPr>
              <a:t>Quality Criteria and Recommendations Tool</a:t>
            </a:r>
          </a:p>
          <a:p>
            <a:r>
              <a:rPr lang="en-GB" dirty="0"/>
              <a:t>A t</a:t>
            </a:r>
            <a:r>
              <a:rPr lang="en-GB" noProof="0" dirty="0" err="1"/>
              <a:t>ool</a:t>
            </a:r>
            <a:r>
              <a:rPr lang="en-GB" noProof="0" dirty="0"/>
              <a:t> developed by Joint Action CHRODIS (2014-2018) to improve the quality of care for people with chronic diseases</a:t>
            </a:r>
          </a:p>
          <a:p>
            <a:r>
              <a:rPr lang="en-GB" dirty="0"/>
              <a:t>The tool will be tested by 5 institutions as a part of CHRODIS PLUS (2017-2020)</a:t>
            </a:r>
          </a:p>
          <a:p>
            <a:r>
              <a:rPr lang="en-GB" b="1" dirty="0" err="1">
                <a:solidFill>
                  <a:schemeClr val="accent5">
                    <a:lumMod val="75000"/>
                  </a:schemeClr>
                </a:solidFill>
              </a:rPr>
              <a:t>mHealth</a:t>
            </a:r>
            <a:r>
              <a:rPr lang="en-GB" b="1" dirty="0">
                <a:solidFill>
                  <a:schemeClr val="accent5">
                    <a:lumMod val="75000"/>
                  </a:schemeClr>
                </a:solidFill>
              </a:rPr>
              <a:t> applications</a:t>
            </a:r>
          </a:p>
          <a:p>
            <a:r>
              <a:rPr lang="en-GB" dirty="0"/>
              <a:t>The tool will be tested by 3 institutions as a part of CHRODIS PLUS (2017-2020)</a:t>
            </a:r>
            <a:endParaRPr lang="en-GB" noProof="0" dirty="0"/>
          </a:p>
          <a:p>
            <a:endParaRPr lang="en-GB" noProof="0" dirty="0"/>
          </a:p>
          <a:p>
            <a:endParaRPr lang="en-GB" noProof="0" dirty="0"/>
          </a:p>
          <a:p>
            <a:endParaRPr lang="en-GB" sz="1800" b="1" noProof="0" dirty="0">
              <a:solidFill>
                <a:schemeClr val="accent1">
                  <a:lumMod val="75000"/>
                </a:schemeClr>
              </a:solidFill>
            </a:endParaRPr>
          </a:p>
          <a:p>
            <a:endParaRPr lang="en-GB" noProof="0" dirty="0"/>
          </a:p>
          <a:p>
            <a:endParaRPr lang="en-GB" noProof="0" dirty="0"/>
          </a:p>
          <a:p>
            <a:endParaRPr lang="en-GB" noProof="0" dirty="0"/>
          </a:p>
        </p:txBody>
      </p:sp>
      <p:graphicFrame>
        <p:nvGraphicFramePr>
          <p:cNvPr id="8" name="Diagram 7"/>
          <p:cNvGraphicFramePr/>
          <p:nvPr>
            <p:extLst>
              <p:ext uri="{D42A27DB-BD31-4B8C-83A1-F6EECF244321}">
                <p14:modId xmlns:p14="http://schemas.microsoft.com/office/powerpoint/2010/main" val="1910009414"/>
              </p:ext>
            </p:extLst>
          </p:nvPr>
        </p:nvGraphicFramePr>
        <p:xfrm>
          <a:off x="926484" y="3513664"/>
          <a:ext cx="7335297" cy="266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882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15</a:t>
            </a:fld>
            <a:endParaRPr lang="hu-HU" dirty="0"/>
          </a:p>
        </p:txBody>
      </p:sp>
      <p:sp>
        <p:nvSpPr>
          <p:cNvPr id="5" name="Title 4"/>
          <p:cNvSpPr>
            <a:spLocks noGrp="1"/>
          </p:cNvSpPr>
          <p:nvPr>
            <p:ph type="title"/>
          </p:nvPr>
        </p:nvSpPr>
        <p:spPr/>
        <p:txBody>
          <a:bodyPr>
            <a:normAutofit/>
          </a:bodyPr>
          <a:lstStyle/>
          <a:p>
            <a:pPr lvl="0"/>
            <a:r>
              <a:rPr lang="en-GB" sz="1800" noProof="0"/>
              <a:t>Implementation Projects </a:t>
            </a:r>
            <a:r>
              <a:rPr lang="en-GB" noProof="0"/>
              <a:t/>
            </a:r>
            <a:br>
              <a:rPr lang="en-GB" noProof="0"/>
            </a:br>
            <a:r>
              <a:rPr lang="en-GB" sz="3200" noProof="0"/>
              <a:t>4. Employment and Chronic Diseases</a:t>
            </a:r>
          </a:p>
        </p:txBody>
      </p:sp>
      <p:graphicFrame>
        <p:nvGraphicFramePr>
          <p:cNvPr id="7" name="Diagram 6"/>
          <p:cNvGraphicFramePr/>
          <p:nvPr>
            <p:extLst>
              <p:ext uri="{D42A27DB-BD31-4B8C-83A1-F6EECF244321}">
                <p14:modId xmlns:p14="http://schemas.microsoft.com/office/powerpoint/2010/main" val="1511350450"/>
              </p:ext>
            </p:extLst>
          </p:nvPr>
        </p:nvGraphicFramePr>
        <p:xfrm>
          <a:off x="742950" y="1578041"/>
          <a:ext cx="7963168" cy="4173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076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16</a:t>
            </a:fld>
            <a:endParaRPr lang="hu-HU" dirty="0"/>
          </a:p>
        </p:txBody>
      </p:sp>
      <p:sp>
        <p:nvSpPr>
          <p:cNvPr id="5" name="Title 4"/>
          <p:cNvSpPr>
            <a:spLocks noGrp="1"/>
          </p:cNvSpPr>
          <p:nvPr>
            <p:ph type="title"/>
          </p:nvPr>
        </p:nvSpPr>
        <p:spPr/>
        <p:txBody>
          <a:bodyPr/>
          <a:lstStyle/>
          <a:p>
            <a:r>
              <a:rPr lang="en-GB" noProof="0"/>
              <a:t>Work Package Leaders</a:t>
            </a:r>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588" y="1544757"/>
            <a:ext cx="8668139" cy="4633780"/>
          </a:xfrm>
          <a:prstGeom prst="rect">
            <a:avLst/>
          </a:prstGeom>
        </p:spPr>
      </p:pic>
    </p:spTree>
    <p:extLst>
      <p:ext uri="{BB962C8B-B14F-4D97-AF65-F5344CB8AC3E}">
        <p14:creationId xmlns:p14="http://schemas.microsoft.com/office/powerpoint/2010/main" val="144088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505201" y="4137121"/>
            <a:ext cx="3423137" cy="1165949"/>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17</a:t>
            </a:fld>
            <a:endParaRPr lang="hu-HU" dirty="0"/>
          </a:p>
        </p:txBody>
      </p:sp>
      <p:sp>
        <p:nvSpPr>
          <p:cNvPr id="5" name="Title 4"/>
          <p:cNvSpPr>
            <a:spLocks noGrp="1"/>
          </p:cNvSpPr>
          <p:nvPr>
            <p:ph type="title"/>
          </p:nvPr>
        </p:nvSpPr>
        <p:spPr/>
        <p:txBody>
          <a:bodyPr/>
          <a:lstStyle/>
          <a:p>
            <a:r>
              <a:rPr lang="en-GB" noProof="0"/>
              <a:t>Contact and follow us</a:t>
            </a:r>
          </a:p>
        </p:txBody>
      </p:sp>
      <p:sp>
        <p:nvSpPr>
          <p:cNvPr id="6" name="Rectangle 5"/>
          <p:cNvSpPr/>
          <p:nvPr/>
        </p:nvSpPr>
        <p:spPr>
          <a:xfrm>
            <a:off x="2746020" y="3350264"/>
            <a:ext cx="6028269" cy="1846659"/>
          </a:xfrm>
          <a:prstGeom prst="rect">
            <a:avLst/>
          </a:prstGeom>
        </p:spPr>
        <p:txBody>
          <a:bodyPr wrap="square">
            <a:spAutoFit/>
          </a:bodyPr>
          <a:lstStyle/>
          <a:p>
            <a:r>
              <a:rPr lang="hu-HU" sz="2000" dirty="0" err="1">
                <a:solidFill>
                  <a:schemeClr val="bg1">
                    <a:lumMod val="50000"/>
                  </a:schemeClr>
                </a:solidFill>
              </a:rPr>
              <a:t>Please</a:t>
            </a:r>
            <a:r>
              <a:rPr lang="hu-HU" sz="2000" dirty="0">
                <a:solidFill>
                  <a:schemeClr val="bg1">
                    <a:lumMod val="50000"/>
                  </a:schemeClr>
                </a:solidFill>
              </a:rPr>
              <a:t> </a:t>
            </a:r>
            <a:r>
              <a:rPr lang="hu-HU" sz="2000" dirty="0" err="1">
                <a:solidFill>
                  <a:schemeClr val="bg1">
                    <a:lumMod val="50000"/>
                  </a:schemeClr>
                </a:solidFill>
              </a:rPr>
              <a:t>follow</a:t>
            </a:r>
            <a:r>
              <a:rPr lang="hu-HU" sz="2000" dirty="0">
                <a:solidFill>
                  <a:schemeClr val="bg1">
                    <a:lumMod val="50000"/>
                  </a:schemeClr>
                </a:solidFill>
              </a:rPr>
              <a:t> </a:t>
            </a:r>
            <a:r>
              <a:rPr lang="hu-HU" sz="2000" dirty="0" err="1">
                <a:solidFill>
                  <a:schemeClr val="bg1">
                    <a:lumMod val="50000"/>
                  </a:schemeClr>
                </a:solidFill>
              </a:rPr>
              <a:t>us</a:t>
            </a:r>
            <a:r>
              <a:rPr lang="hu-HU" sz="2000" dirty="0">
                <a:solidFill>
                  <a:schemeClr val="bg1">
                    <a:lumMod val="50000"/>
                  </a:schemeClr>
                </a:solidFill>
              </a:rPr>
              <a:t> </a:t>
            </a:r>
            <a:r>
              <a:rPr lang="hu-HU" sz="2000" dirty="0" err="1">
                <a:solidFill>
                  <a:schemeClr val="bg1">
                    <a:lumMod val="50000"/>
                  </a:schemeClr>
                </a:solidFill>
              </a:rPr>
              <a:t>on</a:t>
            </a:r>
            <a:r>
              <a:rPr lang="hu-HU" sz="2000" dirty="0">
                <a:solidFill>
                  <a:schemeClr val="bg1">
                    <a:lumMod val="50000"/>
                  </a:schemeClr>
                </a:solidFill>
              </a:rPr>
              <a:t> </a:t>
            </a:r>
            <a:r>
              <a:rPr lang="hu-HU" sz="2000" dirty="0" err="1">
                <a:solidFill>
                  <a:schemeClr val="bg1">
                    <a:lumMod val="50000"/>
                  </a:schemeClr>
                </a:solidFill>
              </a:rPr>
              <a:t>social</a:t>
            </a:r>
            <a:r>
              <a:rPr lang="hu-HU" sz="2000" dirty="0">
                <a:solidFill>
                  <a:schemeClr val="bg1">
                    <a:lumMod val="50000"/>
                  </a:schemeClr>
                </a:solidFill>
              </a:rPr>
              <a:t> </a:t>
            </a:r>
            <a:r>
              <a:rPr lang="hu-HU" sz="2000" dirty="0" err="1">
                <a:solidFill>
                  <a:schemeClr val="bg1">
                    <a:lumMod val="50000"/>
                  </a:schemeClr>
                </a:solidFill>
              </a:rPr>
              <a:t>media</a:t>
            </a:r>
            <a:r>
              <a:rPr lang="hu-HU" sz="2000" dirty="0">
                <a:solidFill>
                  <a:schemeClr val="bg1">
                    <a:lumMod val="50000"/>
                  </a:schemeClr>
                </a:solidFill>
              </a:rPr>
              <a:t> </a:t>
            </a:r>
            <a:r>
              <a:rPr lang="hu-HU" sz="2000" dirty="0" err="1">
                <a:solidFill>
                  <a:schemeClr val="bg1">
                    <a:lumMod val="50000"/>
                  </a:schemeClr>
                </a:solidFill>
              </a:rPr>
              <a:t>to</a:t>
            </a:r>
            <a:r>
              <a:rPr lang="hu-HU" sz="2000" dirty="0">
                <a:solidFill>
                  <a:schemeClr val="bg1">
                    <a:lumMod val="50000"/>
                  </a:schemeClr>
                </a:solidFill>
              </a:rPr>
              <a:t> </a:t>
            </a:r>
            <a:r>
              <a:rPr lang="hu-HU" sz="2000" dirty="0" err="1">
                <a:solidFill>
                  <a:schemeClr val="bg1">
                    <a:lumMod val="50000"/>
                  </a:schemeClr>
                </a:solidFill>
              </a:rPr>
              <a:t>stay</a:t>
            </a:r>
            <a:r>
              <a:rPr lang="hu-HU" sz="2000" dirty="0">
                <a:solidFill>
                  <a:schemeClr val="bg1">
                    <a:lumMod val="50000"/>
                  </a:schemeClr>
                </a:solidFill>
              </a:rPr>
              <a:t> </a:t>
            </a:r>
            <a:r>
              <a:rPr lang="en-US" sz="2000" dirty="0">
                <a:solidFill>
                  <a:schemeClr val="bg1">
                    <a:lumMod val="50000"/>
                  </a:schemeClr>
                </a:solidFill>
              </a:rPr>
              <a:t>up to date</a:t>
            </a:r>
            <a:r>
              <a:rPr lang="hu-HU" sz="2000" dirty="0">
                <a:solidFill>
                  <a:schemeClr val="bg1">
                    <a:lumMod val="50000"/>
                  </a:schemeClr>
                </a:solidFill>
              </a:rPr>
              <a:t> </a:t>
            </a:r>
            <a:r>
              <a:rPr lang="hu-HU" sz="2000" dirty="0" err="1">
                <a:solidFill>
                  <a:schemeClr val="bg1">
                    <a:lumMod val="50000"/>
                  </a:schemeClr>
                </a:solidFill>
              </a:rPr>
              <a:t>with</a:t>
            </a:r>
            <a:r>
              <a:rPr lang="en-US" sz="2000" dirty="0">
                <a:solidFill>
                  <a:schemeClr val="bg1">
                    <a:lumMod val="50000"/>
                  </a:schemeClr>
                </a:solidFill>
              </a:rPr>
              <a:t> the latest</a:t>
            </a:r>
            <a:r>
              <a:rPr lang="hu-HU" sz="2000" dirty="0">
                <a:solidFill>
                  <a:schemeClr val="bg1">
                    <a:lumMod val="50000"/>
                  </a:schemeClr>
                </a:solidFill>
              </a:rPr>
              <a:t> </a:t>
            </a:r>
            <a:r>
              <a:rPr lang="en-US" sz="2000" dirty="0">
                <a:solidFill>
                  <a:schemeClr val="bg1">
                    <a:lumMod val="50000"/>
                  </a:schemeClr>
                </a:solidFill>
              </a:rPr>
              <a:t>news on </a:t>
            </a:r>
            <a:r>
              <a:rPr lang="hu-HU" sz="2000" dirty="0">
                <a:solidFill>
                  <a:schemeClr val="bg1">
                    <a:lumMod val="50000"/>
                  </a:schemeClr>
                </a:solidFill>
              </a:rPr>
              <a:t>CHRODIS PLUS</a:t>
            </a:r>
          </a:p>
          <a:p>
            <a:endParaRPr lang="hu-HU" sz="2000" dirty="0">
              <a:solidFill>
                <a:srgbClr val="FF6600"/>
              </a:solidFill>
            </a:endParaRPr>
          </a:p>
          <a:p>
            <a:pPr marL="1200150" lvl="2" indent="-285750">
              <a:buFont typeface="Courier New" panose="02070309020205020404" pitchFamily="49" charset="0"/>
              <a:buChar char="o"/>
            </a:pPr>
            <a:r>
              <a:rPr lang="en-US" dirty="0">
                <a:solidFill>
                  <a:schemeClr val="tx1">
                    <a:lumMod val="65000"/>
                    <a:lumOff val="35000"/>
                  </a:schemeClr>
                </a:solidFill>
              </a:rPr>
              <a:t>Twitter: </a:t>
            </a:r>
            <a:r>
              <a:rPr lang="en-US" b="1" dirty="0">
                <a:solidFill>
                  <a:srgbClr val="FF6600"/>
                </a:solidFill>
              </a:rPr>
              <a:t>@</a:t>
            </a:r>
            <a:r>
              <a:rPr lang="en-US" b="1" dirty="0" err="1">
                <a:solidFill>
                  <a:srgbClr val="FF6600"/>
                </a:solidFill>
              </a:rPr>
              <a:t>EU_CHRODISplus</a:t>
            </a:r>
            <a:endParaRPr lang="hu-HU" b="1" dirty="0">
              <a:solidFill>
                <a:srgbClr val="FF6600"/>
              </a:solidFill>
            </a:endParaRPr>
          </a:p>
          <a:p>
            <a:pPr marL="1200150" lvl="2" indent="-285750">
              <a:buFont typeface="Courier New" panose="02070309020205020404" pitchFamily="49" charset="0"/>
              <a:buChar char="o"/>
            </a:pPr>
            <a:r>
              <a:rPr lang="en-US" dirty="0">
                <a:solidFill>
                  <a:schemeClr val="tx1">
                    <a:lumMod val="65000"/>
                    <a:lumOff val="35000"/>
                  </a:schemeClr>
                </a:solidFill>
              </a:rPr>
              <a:t>Facebook: </a:t>
            </a:r>
            <a:r>
              <a:rPr lang="en-US" b="1" dirty="0" smtClean="0">
                <a:solidFill>
                  <a:srgbClr val="FF6600"/>
                </a:solidFill>
              </a:rPr>
              <a:t>EU_CHRODIS</a:t>
            </a:r>
            <a:endParaRPr lang="hu-HU" b="1" dirty="0">
              <a:solidFill>
                <a:srgbClr val="FF6600"/>
              </a:solidFill>
            </a:endParaRPr>
          </a:p>
          <a:p>
            <a:pPr marL="1200150" lvl="2" indent="-285750">
              <a:buFont typeface="Courier New" panose="02070309020205020404" pitchFamily="49" charset="0"/>
              <a:buChar char="o"/>
            </a:pPr>
            <a:r>
              <a:rPr lang="en-US" dirty="0">
                <a:solidFill>
                  <a:schemeClr val="tx1">
                    <a:lumMod val="65000"/>
                    <a:lumOff val="35000"/>
                  </a:schemeClr>
                </a:solidFill>
              </a:rPr>
              <a:t>YouTube: </a:t>
            </a:r>
            <a:r>
              <a:rPr lang="en-US" b="1" dirty="0" err="1">
                <a:solidFill>
                  <a:srgbClr val="FF6600"/>
                </a:solidFill>
              </a:rPr>
              <a:t>EU_CHRODISplus</a:t>
            </a:r>
            <a:endParaRPr lang="en-US" b="1" dirty="0">
              <a:solidFill>
                <a:srgbClr val="FF6600"/>
              </a:solidFill>
            </a:endParaRPr>
          </a:p>
        </p:txBody>
      </p:sp>
      <p:sp>
        <p:nvSpPr>
          <p:cNvPr id="4" name="TextBox 3"/>
          <p:cNvSpPr txBox="1"/>
          <p:nvPr/>
        </p:nvSpPr>
        <p:spPr>
          <a:xfrm>
            <a:off x="3376362" y="1915100"/>
            <a:ext cx="2075184" cy="892552"/>
          </a:xfrm>
          <a:prstGeom prst="rect">
            <a:avLst/>
          </a:prstGeom>
          <a:noFill/>
        </p:spPr>
        <p:txBody>
          <a:bodyPr wrap="none" rtlCol="0">
            <a:spAutoFit/>
          </a:bodyPr>
          <a:lstStyle/>
          <a:p>
            <a:pPr algn="ctr"/>
            <a:r>
              <a:rPr lang="en-US" sz="3600" b="1" dirty="0">
                <a:solidFill>
                  <a:schemeClr val="bg1">
                    <a:lumMod val="50000"/>
                  </a:schemeClr>
                </a:solidFill>
                <a:latin typeface="+mj-lt"/>
              </a:rPr>
              <a:t>c</a:t>
            </a:r>
            <a:r>
              <a:rPr lang="hu-HU" sz="3600" b="1" dirty="0">
                <a:solidFill>
                  <a:schemeClr val="bg1">
                    <a:lumMod val="50000"/>
                  </a:schemeClr>
                </a:solidFill>
                <a:latin typeface="+mj-lt"/>
              </a:rPr>
              <a:t>hrodis.eu</a:t>
            </a:r>
          </a:p>
          <a:p>
            <a:pPr algn="ctr"/>
            <a:r>
              <a:rPr lang="hu-HU" sz="1600" b="1" dirty="0">
                <a:solidFill>
                  <a:schemeClr val="bg1">
                    <a:lumMod val="50000"/>
                  </a:schemeClr>
                </a:solidFill>
                <a:latin typeface="+mj-lt"/>
              </a:rPr>
              <a:t>info@chrodis.eu</a:t>
            </a:r>
          </a:p>
        </p:txBody>
      </p:sp>
      <p:sp>
        <p:nvSpPr>
          <p:cNvPr id="7" name="Oval 6"/>
          <p:cNvSpPr/>
          <p:nvPr/>
        </p:nvSpPr>
        <p:spPr>
          <a:xfrm>
            <a:off x="2822220" y="1704666"/>
            <a:ext cx="3183467" cy="1411111"/>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2032"/>
            <a:ext cx="2822222" cy="4521390"/>
          </a:xfrm>
          <a:prstGeom prst="rect">
            <a:avLst/>
          </a:prstGeom>
        </p:spPr>
      </p:pic>
    </p:spTree>
    <p:extLst>
      <p:ext uri="{BB962C8B-B14F-4D97-AF65-F5344CB8AC3E}">
        <p14:creationId xmlns:p14="http://schemas.microsoft.com/office/powerpoint/2010/main" val="137683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noChangeArrowheads="1"/>
          </p:cNvSpPr>
          <p:nvPr>
            <p:ph type="title" idx="4294967295"/>
          </p:nvPr>
        </p:nvSpPr>
        <p:spPr>
          <a:xfrm>
            <a:off x="593316" y="3611990"/>
            <a:ext cx="7987289" cy="765504"/>
          </a:xfrm>
          <a:prstGeom prst="rect">
            <a:avLst/>
          </a:prstGeom>
        </p:spPr>
        <p:txBody>
          <a:bodyPr/>
          <a:lstStyle/>
          <a:p>
            <a:pPr algn="ctr"/>
            <a:r>
              <a:rPr lang="en-GB" altLang="en-US" sz="2800" dirty="0">
                <a:solidFill>
                  <a:srgbClr val="167075"/>
                </a:solidFill>
                <a:latin typeface="Calibri" panose="020F0502020204030204" pitchFamily="34" charset="0"/>
              </a:rPr>
              <a:t>CHRODIS PLUS</a:t>
            </a:r>
            <a:r>
              <a:rPr lang="hu-HU" altLang="en-US" sz="2800" noProof="0" dirty="0" smtClean="0">
                <a:solidFill>
                  <a:srgbClr val="167075"/>
                </a:solidFill>
                <a:latin typeface="Calibri" panose="020F0502020204030204" pitchFamily="34" charset="0"/>
              </a:rPr>
              <a:t/>
            </a:r>
            <a:br>
              <a:rPr lang="hu-HU" altLang="en-US" sz="2800" noProof="0" dirty="0" smtClean="0">
                <a:solidFill>
                  <a:srgbClr val="167075"/>
                </a:solidFill>
                <a:latin typeface="Calibri" panose="020F0502020204030204" pitchFamily="34" charset="0"/>
              </a:rPr>
            </a:br>
            <a:r>
              <a:rPr lang="hu-HU" altLang="en-US" sz="2000" noProof="0" dirty="0" smtClean="0">
                <a:solidFill>
                  <a:schemeClr val="tx1">
                    <a:lumMod val="65000"/>
                    <a:lumOff val="35000"/>
                  </a:schemeClr>
                </a:solidFill>
                <a:latin typeface="Calibri" panose="020F0502020204030204" pitchFamily="34" charset="0"/>
              </a:rPr>
              <a:t>T</a:t>
            </a:r>
            <a:r>
              <a:rPr lang="en-GB" altLang="en-US" sz="2000" noProof="0" dirty="0" smtClean="0">
                <a:solidFill>
                  <a:schemeClr val="tx1">
                    <a:lumMod val="65000"/>
                    <a:lumOff val="35000"/>
                  </a:schemeClr>
                </a:solidFill>
                <a:latin typeface="Calibri" panose="020F0502020204030204" pitchFamily="34" charset="0"/>
              </a:rPr>
              <a:t>he </a:t>
            </a:r>
            <a:r>
              <a:rPr lang="en-GB" altLang="en-US" sz="2000" noProof="0" dirty="0">
                <a:solidFill>
                  <a:schemeClr val="tx1">
                    <a:lumMod val="65000"/>
                    <a:lumOff val="35000"/>
                  </a:schemeClr>
                </a:solidFill>
                <a:latin typeface="Calibri" panose="020F0502020204030204" pitchFamily="34" charset="0"/>
              </a:rPr>
              <a:t>Joint Action </a:t>
            </a:r>
            <a:r>
              <a:rPr lang="hu-HU" altLang="en-US" sz="2000" dirty="0" smtClean="0">
                <a:solidFill>
                  <a:schemeClr val="tx1">
                    <a:lumMod val="65000"/>
                    <a:lumOff val="35000"/>
                  </a:schemeClr>
                </a:solidFill>
                <a:latin typeface="Calibri" panose="020F0502020204030204" pitchFamily="34" charset="0"/>
              </a:rPr>
              <a:t>i</a:t>
            </a:r>
            <a:r>
              <a:rPr lang="en-GB" altLang="en-US" sz="2000" noProof="0" dirty="0" err="1" smtClean="0">
                <a:solidFill>
                  <a:schemeClr val="tx1">
                    <a:lumMod val="65000"/>
                    <a:lumOff val="35000"/>
                  </a:schemeClr>
                </a:solidFill>
                <a:latin typeface="Calibri" panose="020F0502020204030204" pitchFamily="34" charset="0"/>
              </a:rPr>
              <a:t>mplementing</a:t>
            </a:r>
            <a:r>
              <a:rPr lang="en-GB" altLang="en-US" sz="2000" noProof="0" dirty="0" smtClean="0">
                <a:solidFill>
                  <a:schemeClr val="tx1">
                    <a:lumMod val="65000"/>
                    <a:lumOff val="35000"/>
                  </a:schemeClr>
                </a:solidFill>
                <a:latin typeface="Calibri" panose="020F0502020204030204" pitchFamily="34" charset="0"/>
              </a:rPr>
              <a:t> </a:t>
            </a:r>
            <a:r>
              <a:rPr lang="en-GB" altLang="en-US" sz="2000" noProof="0" dirty="0">
                <a:solidFill>
                  <a:schemeClr val="tx1">
                    <a:lumMod val="65000"/>
                    <a:lumOff val="35000"/>
                  </a:schemeClr>
                </a:solidFill>
                <a:latin typeface="Calibri" panose="020F0502020204030204" pitchFamily="34" charset="0"/>
              </a:rPr>
              <a:t>good practices for chronic </a:t>
            </a:r>
            <a:r>
              <a:rPr lang="en-GB" altLang="en-US" sz="2000" noProof="0" dirty="0" smtClean="0">
                <a:solidFill>
                  <a:schemeClr val="tx1">
                    <a:lumMod val="65000"/>
                    <a:lumOff val="35000"/>
                  </a:schemeClr>
                </a:solidFill>
                <a:latin typeface="Calibri" panose="020F0502020204030204" pitchFamily="34" charset="0"/>
              </a:rPr>
              <a:t>diseases</a:t>
            </a:r>
            <a:r>
              <a:rPr lang="hu-HU" altLang="en-US" sz="2000" noProof="0" dirty="0" smtClean="0">
                <a:solidFill>
                  <a:schemeClr val="tx1">
                    <a:lumMod val="65000"/>
                    <a:lumOff val="35000"/>
                  </a:schemeClr>
                </a:solidFill>
                <a:latin typeface="Calibri" panose="020F0502020204030204" pitchFamily="34" charset="0"/>
              </a:rPr>
              <a:t/>
            </a:r>
            <a:br>
              <a:rPr lang="hu-HU" altLang="en-US" sz="2000" noProof="0" dirty="0" smtClean="0">
                <a:solidFill>
                  <a:schemeClr val="tx1">
                    <a:lumMod val="65000"/>
                    <a:lumOff val="35000"/>
                  </a:schemeClr>
                </a:solidFill>
                <a:latin typeface="Calibri" panose="020F0502020204030204" pitchFamily="34" charset="0"/>
              </a:rPr>
            </a:br>
            <a:endParaRPr lang="en-GB" altLang="en-US" sz="2400" noProof="0" dirty="0">
              <a:solidFill>
                <a:schemeClr val="tx1">
                  <a:lumMod val="65000"/>
                  <a:lumOff val="35000"/>
                </a:schemeClr>
              </a:solidFill>
              <a:latin typeface="Calibri" panose="020F0502020204030204" pitchFamily="34" charset="0"/>
            </a:endParaRPr>
          </a:p>
        </p:txBody>
      </p:sp>
      <p:sp>
        <p:nvSpPr>
          <p:cNvPr id="4" name="TextBox 3"/>
          <p:cNvSpPr txBox="1"/>
          <p:nvPr/>
        </p:nvSpPr>
        <p:spPr>
          <a:xfrm>
            <a:off x="1326806" y="2401158"/>
            <a:ext cx="6520311" cy="769441"/>
          </a:xfrm>
          <a:prstGeom prst="rect">
            <a:avLst/>
          </a:prstGeom>
          <a:noFill/>
        </p:spPr>
        <p:txBody>
          <a:bodyPr wrap="none" rtlCol="0">
            <a:spAutoFit/>
          </a:bodyPr>
          <a:lstStyle/>
          <a:p>
            <a:r>
              <a:rPr lang="hu-HU" sz="4400" b="1" dirty="0">
                <a:solidFill>
                  <a:srgbClr val="167075"/>
                </a:solidFill>
                <a:latin typeface="+mj-lt"/>
              </a:rPr>
              <a:t>Thank you for your attention</a:t>
            </a:r>
            <a:endParaRPr lang="en-US" sz="4400" b="1" dirty="0">
              <a:solidFill>
                <a:srgbClr val="167075"/>
              </a:solidFill>
              <a:latin typeface="+mj-lt"/>
            </a:endParaRPr>
          </a:p>
        </p:txBody>
      </p:sp>
      <p:sp>
        <p:nvSpPr>
          <p:cNvPr id="6" name="Rectangle 10"/>
          <p:cNvSpPr txBox="1">
            <a:spLocks noChangeArrowheads="1"/>
          </p:cNvSpPr>
          <p:nvPr/>
        </p:nvSpPr>
        <p:spPr>
          <a:xfrm>
            <a:off x="593316" y="4557630"/>
            <a:ext cx="7987289" cy="90311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0"/>
              </a:spcBef>
              <a:spcAft>
                <a:spcPct val="0"/>
              </a:spcAft>
              <a:buFontTx/>
              <a:buNone/>
            </a:pPr>
            <a:r>
              <a:rPr lang="en-US" altLang="en-US" sz="1200" dirty="0">
                <a:solidFill>
                  <a:schemeClr val="tx1">
                    <a:lumMod val="65000"/>
                    <a:lumOff val="35000"/>
                  </a:schemeClr>
                </a:solidFill>
                <a:latin typeface="Calibri" panose="020F0502020204030204" pitchFamily="34" charset="0"/>
              </a:rPr>
              <a:t>This presentation is part of the CHRODIS PLUS Joint Action</a:t>
            </a:r>
            <a:r>
              <a:rPr lang="hu-HU" altLang="en-US" sz="1200" dirty="0">
                <a:solidFill>
                  <a:schemeClr val="tx1">
                    <a:lumMod val="65000"/>
                    <a:lumOff val="35000"/>
                  </a:schemeClr>
                </a:solidFill>
                <a:latin typeface="Calibri" panose="020F0502020204030204" pitchFamily="34" charset="0"/>
              </a:rPr>
              <a:t>. This Joint Action </a:t>
            </a:r>
            <a:r>
              <a:rPr lang="en-US" altLang="en-US" sz="1200" dirty="0">
                <a:solidFill>
                  <a:schemeClr val="tx1">
                    <a:lumMod val="65000"/>
                    <a:lumOff val="35000"/>
                  </a:schemeClr>
                </a:solidFill>
                <a:latin typeface="Calibri" panose="020F0502020204030204" pitchFamily="34" charset="0"/>
              </a:rPr>
              <a:t>addresses chronic diseases </a:t>
            </a:r>
            <a:r>
              <a:rPr lang="sk-SK" altLang="en-US" sz="1200" dirty="0">
                <a:solidFill>
                  <a:schemeClr val="tx1">
                    <a:lumMod val="65000"/>
                    <a:lumOff val="35000"/>
                  </a:schemeClr>
                </a:solidFill>
                <a:latin typeface="Calibri" panose="020F0502020204030204" pitchFamily="34" charset="0"/>
              </a:rPr>
              <a:t>through cross-national initiatives identified in JA-CHRODIS</a:t>
            </a:r>
            <a:r>
              <a:rPr lang="en-US" altLang="en-US" sz="1200" dirty="0">
                <a:solidFill>
                  <a:schemeClr val="tx1">
                    <a:lumMod val="65000"/>
                    <a:lumOff val="35000"/>
                  </a:schemeClr>
                </a:solidFill>
                <a:latin typeface="Calibri" panose="020F0502020204030204" pitchFamily="34" charset="0"/>
              </a:rPr>
              <a:t>, in order</a:t>
            </a:r>
            <a:r>
              <a:rPr lang="sk-SK" altLang="en-US" sz="1200" dirty="0">
                <a:solidFill>
                  <a:schemeClr val="tx1">
                    <a:lumMod val="65000"/>
                    <a:lumOff val="35000"/>
                  </a:schemeClr>
                </a:solidFill>
                <a:latin typeface="Calibri" panose="020F0502020204030204" pitchFamily="34" charset="0"/>
              </a:rPr>
              <a:t> to reduce the burden of chronic diseases while assuring health system sustainability and responsiveness</a:t>
            </a:r>
            <a:r>
              <a:rPr lang="en-US" altLang="en-US" sz="1200" dirty="0">
                <a:solidFill>
                  <a:schemeClr val="tx1">
                    <a:lumMod val="65000"/>
                    <a:lumOff val="35000"/>
                  </a:schemeClr>
                </a:solidFill>
                <a:latin typeface="Calibri" panose="020F0502020204030204" pitchFamily="34" charset="0"/>
              </a:rPr>
              <a:t>, under the framework of the</a:t>
            </a:r>
            <a:r>
              <a:rPr lang="hu-HU" altLang="en-US" sz="1200" dirty="0">
                <a:solidFill>
                  <a:schemeClr val="tx1">
                    <a:lumMod val="65000"/>
                    <a:lumOff val="35000"/>
                  </a:schemeClr>
                </a:solidFill>
                <a:latin typeface="Calibri" panose="020F0502020204030204" pitchFamily="34" charset="0"/>
              </a:rPr>
              <a:t> Third</a:t>
            </a:r>
            <a:r>
              <a:rPr lang="en-US" altLang="en-US" sz="1200" dirty="0">
                <a:solidFill>
                  <a:schemeClr val="tx1">
                    <a:lumMod val="65000"/>
                    <a:lumOff val="35000"/>
                  </a:schemeClr>
                </a:solidFill>
                <a:latin typeface="Calibri" panose="020F0502020204030204" pitchFamily="34" charset="0"/>
              </a:rPr>
              <a:t> Health Programme (20</a:t>
            </a:r>
            <a:r>
              <a:rPr lang="sk-SK" altLang="en-US" sz="1200" dirty="0">
                <a:solidFill>
                  <a:schemeClr val="tx1">
                    <a:lumMod val="65000"/>
                    <a:lumOff val="35000"/>
                  </a:schemeClr>
                </a:solidFill>
                <a:latin typeface="Calibri" panose="020F0502020204030204" pitchFamily="34" charset="0"/>
              </a:rPr>
              <a:t>14</a:t>
            </a:r>
            <a:r>
              <a:rPr lang="en-US" altLang="en-US" sz="1200" dirty="0">
                <a:solidFill>
                  <a:schemeClr val="tx1">
                    <a:lumMod val="65000"/>
                    <a:lumOff val="35000"/>
                  </a:schemeClr>
                </a:solidFill>
                <a:latin typeface="Calibri" panose="020F0502020204030204" pitchFamily="34" charset="0"/>
              </a:rPr>
              <a:t>-20</a:t>
            </a:r>
            <a:r>
              <a:rPr lang="sk-SK" altLang="en-US" sz="1200" dirty="0">
                <a:solidFill>
                  <a:schemeClr val="tx1">
                    <a:lumMod val="65000"/>
                    <a:lumOff val="35000"/>
                  </a:schemeClr>
                </a:solidFill>
                <a:latin typeface="Calibri" panose="020F0502020204030204" pitchFamily="34" charset="0"/>
              </a:rPr>
              <a:t>20</a:t>
            </a:r>
            <a:r>
              <a:rPr lang="en-US" altLang="en-US" sz="1200" dirty="0">
                <a:solidFill>
                  <a:schemeClr val="tx1">
                    <a:lumMod val="65000"/>
                    <a:lumOff val="35000"/>
                  </a:schemeClr>
                </a:solidFill>
                <a:latin typeface="Calibri" panose="020F0502020204030204" pitchFamily="34" charset="0"/>
              </a:rPr>
              <a:t>). The content of this presentation is the sole responsibility of the author. Consumers, Health, Agriculture and Food Executive Agencies cannot be held liable for any use of the information contained within this document. </a:t>
            </a:r>
          </a:p>
        </p:txBody>
      </p:sp>
    </p:spTree>
    <p:extLst>
      <p:ext uri="{BB962C8B-B14F-4D97-AF65-F5344CB8AC3E}">
        <p14:creationId xmlns:p14="http://schemas.microsoft.com/office/powerpoint/2010/main" val="1250414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a:xfrm>
            <a:off x="0" y="1688951"/>
            <a:ext cx="9144000" cy="408046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Rectangle 13"/>
          <p:cNvSpPr/>
          <p:nvPr/>
        </p:nvSpPr>
        <p:spPr>
          <a:xfrm>
            <a:off x="0" y="1667318"/>
            <a:ext cx="9144000" cy="5829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 name="Picture 1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20" y="336436"/>
            <a:ext cx="3776950" cy="1040344"/>
          </a:xfrm>
          <a:prstGeom prst="rect">
            <a:avLst/>
          </a:prstGeom>
        </p:spPr>
      </p:pic>
      <p:sp>
        <p:nvSpPr>
          <p:cNvPr id="8" name="Rectangle 15"/>
          <p:cNvSpPr/>
          <p:nvPr/>
        </p:nvSpPr>
        <p:spPr>
          <a:xfrm>
            <a:off x="0" y="5784181"/>
            <a:ext cx="9144000" cy="5829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5951" y="1764232"/>
            <a:ext cx="4005187" cy="4005187"/>
          </a:xfrm>
          <a:prstGeom prst="rect">
            <a:avLst/>
          </a:prstGeom>
        </p:spPr>
      </p:pic>
      <p:sp>
        <p:nvSpPr>
          <p:cNvPr id="13" name="Footer Placeholder 4"/>
          <p:cNvSpPr txBox="1">
            <a:spLocks/>
          </p:cNvSpPr>
          <p:nvPr/>
        </p:nvSpPr>
        <p:spPr>
          <a:xfrm>
            <a:off x="7759083" y="6148136"/>
            <a:ext cx="64807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840720-5BCA-4F3D-ACE1-F7FE152BB3FC}" type="slidenum">
              <a:rPr lang="hu-HU" smtClean="0"/>
              <a:pPr/>
              <a:t>19</a:t>
            </a:fld>
            <a:endParaRPr lang="hu-HU" dirty="0"/>
          </a:p>
        </p:txBody>
      </p:sp>
      <p:sp>
        <p:nvSpPr>
          <p:cNvPr id="10" name="Title 4"/>
          <p:cNvSpPr txBox="1">
            <a:spLocks/>
          </p:cNvSpPr>
          <p:nvPr/>
        </p:nvSpPr>
        <p:spPr>
          <a:xfrm>
            <a:off x="732278" y="2946491"/>
            <a:ext cx="7679443" cy="1486964"/>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GB" dirty="0"/>
              <a:t>Extra Blank </a:t>
            </a:r>
            <a:r>
              <a:rPr lang="en-GB" dirty="0" smtClean="0"/>
              <a:t>Slides</a:t>
            </a:r>
            <a:endParaRPr lang="hu-HU" dirty="0" smtClean="0"/>
          </a:p>
          <a:p>
            <a:pPr algn="ctr"/>
            <a:r>
              <a:rPr lang="hu-HU" dirty="0"/>
              <a:t>f</a:t>
            </a:r>
            <a:r>
              <a:rPr lang="hu-HU" dirty="0" smtClean="0"/>
              <a:t>or any additional information</a:t>
            </a:r>
            <a:endParaRPr lang="en-GB" dirty="0"/>
          </a:p>
        </p:txBody>
      </p:sp>
    </p:spTree>
    <p:extLst>
      <p:ext uri="{BB962C8B-B14F-4D97-AF65-F5344CB8AC3E}">
        <p14:creationId xmlns:p14="http://schemas.microsoft.com/office/powerpoint/2010/main" val="221110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userDrawn="1"/>
        </p:nvSpPr>
        <p:spPr>
          <a:xfrm>
            <a:off x="0" y="1581150"/>
            <a:ext cx="9144000" cy="5276849"/>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4" name="Kép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706" y="-1075168"/>
            <a:ext cx="7856969" cy="7856969"/>
          </a:xfrm>
          <a:prstGeom prst="rect">
            <a:avLst/>
          </a:prstGeom>
        </p:spPr>
      </p:pic>
      <p:pic>
        <p:nvPicPr>
          <p:cNvPr id="5" name="Picture 4">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8479" y="387976"/>
            <a:ext cx="2994780" cy="824899"/>
          </a:xfrm>
          <a:prstGeom prst="rect">
            <a:avLst/>
          </a:prstGeom>
        </p:spPr>
      </p:pic>
      <p:sp>
        <p:nvSpPr>
          <p:cNvPr id="6" name="TextBox 5"/>
          <p:cNvSpPr txBox="1"/>
          <p:nvPr userDrawn="1"/>
        </p:nvSpPr>
        <p:spPr>
          <a:xfrm>
            <a:off x="4753662" y="2589903"/>
            <a:ext cx="2043252" cy="1877437"/>
          </a:xfrm>
          <a:prstGeom prst="rect">
            <a:avLst/>
          </a:prstGeom>
          <a:noFill/>
        </p:spPr>
        <p:txBody>
          <a:bodyPr wrap="none" rtlCol="0">
            <a:spAutoFit/>
          </a:bodyPr>
          <a:lstStyle/>
          <a:p>
            <a:pPr algn="ctr"/>
            <a:r>
              <a:rPr lang="hu-HU" sz="2400" b="1" dirty="0">
                <a:solidFill>
                  <a:srgbClr val="FFC000"/>
                </a:solidFill>
              </a:rPr>
              <a:t>CHRODIS PLUS</a:t>
            </a:r>
          </a:p>
          <a:p>
            <a:pPr algn="ctr"/>
            <a:r>
              <a:rPr lang="hu-HU" sz="2000" b="0" dirty="0">
                <a:solidFill>
                  <a:srgbClr val="FFC000"/>
                </a:solidFill>
              </a:rPr>
              <a:t>Joint Action</a:t>
            </a:r>
          </a:p>
          <a:p>
            <a:pPr algn="ctr"/>
            <a:endParaRPr lang="hu-HU" sz="1800" dirty="0">
              <a:solidFill>
                <a:schemeClr val="bg1"/>
              </a:solidFill>
            </a:endParaRPr>
          </a:p>
          <a:p>
            <a:pPr algn="ctr"/>
            <a:endParaRPr lang="hu-HU" sz="1800" dirty="0">
              <a:solidFill>
                <a:schemeClr val="bg1"/>
              </a:solidFill>
            </a:endParaRPr>
          </a:p>
          <a:p>
            <a:pPr algn="ctr"/>
            <a:r>
              <a:rPr lang="hu-HU" sz="1800" dirty="0">
                <a:solidFill>
                  <a:schemeClr val="bg1"/>
                </a:solidFill>
              </a:rPr>
              <a:t/>
            </a:r>
            <a:br>
              <a:rPr lang="hu-HU" sz="1800" dirty="0">
                <a:solidFill>
                  <a:schemeClr val="bg1"/>
                </a:solidFill>
              </a:rPr>
            </a:br>
            <a:r>
              <a:rPr lang="hu-HU" sz="1600" b="1" dirty="0">
                <a:solidFill>
                  <a:srgbClr val="FFC000"/>
                </a:solidFill>
              </a:rPr>
              <a:t>2017-2020</a:t>
            </a:r>
          </a:p>
        </p:txBody>
      </p:sp>
      <p:sp>
        <p:nvSpPr>
          <p:cNvPr id="7" name="TextBox 6"/>
          <p:cNvSpPr txBox="1"/>
          <p:nvPr userDrawn="1"/>
        </p:nvSpPr>
        <p:spPr>
          <a:xfrm>
            <a:off x="304909" y="1880888"/>
            <a:ext cx="2280432" cy="4247317"/>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2000" b="0" i="0" kern="1200" cap="all" dirty="0">
                <a:solidFill>
                  <a:schemeClr val="bg1"/>
                </a:solidFill>
                <a:effectLst/>
              </a:rPr>
              <a:t>MEMBER STATES </a:t>
            </a:r>
            <a:endParaRPr lang="hu-HU" sz="2000" b="0" i="0" kern="1200" cap="all" dirty="0">
              <a:solidFill>
                <a:schemeClr val="bg1"/>
              </a:solidFill>
              <a:effectLs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2000" b="0" i="0" kern="1200" cap="all" dirty="0" smtClean="0">
                <a:solidFill>
                  <a:schemeClr val="bg1"/>
                </a:solidFill>
                <a:effectLst/>
              </a:rPr>
              <a:t>STEP </a:t>
            </a:r>
            <a:r>
              <a:rPr lang="en-US" sz="2000" b="0" i="0" kern="1200" cap="all" dirty="0">
                <a:solidFill>
                  <a:schemeClr val="bg1"/>
                </a:solidFill>
                <a:effectLst/>
              </a:rPr>
              <a:t>UP TOGETHER </a:t>
            </a:r>
            <a:endParaRPr lang="hu-HU" sz="2000" b="0" i="0" kern="1200" cap="all" dirty="0">
              <a:solidFill>
                <a:schemeClr val="bg1"/>
              </a:solidFill>
              <a:effectLs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2000" b="0" i="0" kern="1200" cap="all" dirty="0">
                <a:solidFill>
                  <a:schemeClr val="bg1"/>
                </a:solidFill>
                <a:effectLst/>
              </a:rPr>
              <a:t>TO </a:t>
            </a:r>
            <a:r>
              <a:rPr lang="en-US" sz="2000" b="1" i="0" kern="1200" cap="all" dirty="0">
                <a:solidFill>
                  <a:srgbClr val="FFC000"/>
                </a:solidFill>
                <a:effectLst/>
              </a:rPr>
              <a:t>SHAR</a:t>
            </a:r>
            <a:r>
              <a:rPr lang="hu-HU" sz="2000" b="1" i="0" kern="1200" cap="all" dirty="0">
                <a:solidFill>
                  <a:srgbClr val="FFC000"/>
                </a:solidFill>
                <a:effectLst/>
              </a:rPr>
              <a:t>e</a:t>
            </a:r>
            <a:r>
              <a:rPr lang="en-US" sz="2000" b="1" i="0" kern="1200" cap="all" dirty="0">
                <a:solidFill>
                  <a:srgbClr val="FFC000"/>
                </a:solidFill>
                <a:effectLst/>
              </a:rPr>
              <a:t> </a:t>
            </a:r>
            <a:endParaRPr lang="hu-HU" sz="2000" b="1" i="0" kern="1200" cap="all" dirty="0">
              <a:solidFill>
                <a:srgbClr val="FFC000"/>
              </a:solidFill>
              <a:effectLs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hu-HU" sz="2000" b="1" i="0" kern="1200" cap="all" dirty="0">
                <a:solidFill>
                  <a:srgbClr val="FFC000"/>
                </a:solidFill>
                <a:effectLst/>
              </a:rPr>
              <a:t>INNOVATIVE </a:t>
            </a:r>
            <a:r>
              <a:rPr lang="en-US" sz="2000" b="1" i="0" kern="1200" cap="all" dirty="0">
                <a:solidFill>
                  <a:srgbClr val="FFC000"/>
                </a:solidFill>
                <a:effectLst/>
              </a:rPr>
              <a:t> </a:t>
            </a:r>
            <a:endParaRPr lang="hu-HU" sz="2000" b="1" i="0" kern="1200" cap="all" dirty="0">
              <a:solidFill>
                <a:srgbClr val="FFC000"/>
              </a:solidFill>
              <a:effectLs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2000" b="1" i="0" kern="1200" cap="all" dirty="0">
                <a:solidFill>
                  <a:srgbClr val="FFC000"/>
                </a:solidFill>
                <a:effectLst/>
              </a:rPr>
              <a:t>PRACTICES</a:t>
            </a:r>
            <a:r>
              <a:rPr lang="en-US" sz="2000" b="1" i="0" kern="1200" cap="all" dirty="0">
                <a:solidFill>
                  <a:schemeClr val="bg1"/>
                </a:solidFill>
                <a:effectLst/>
              </a:rPr>
              <a:t> </a:t>
            </a:r>
            <a:endParaRPr lang="hu-HU" sz="2000" b="1" i="0" kern="1200" cap="all" dirty="0">
              <a:solidFill>
                <a:schemeClr val="bg1"/>
              </a:solidFill>
              <a:effectLs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hu-HU" sz="2000" b="1" cap="all" dirty="0">
                <a:solidFill>
                  <a:srgbClr val="FFC000"/>
                </a:solidFill>
              </a:rPr>
              <a:t>AND POLICIES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000" b="0" i="0" kern="1200" cap="all" dirty="0">
                <a:solidFill>
                  <a:schemeClr val="bg1"/>
                </a:solidFill>
                <a:effectLst/>
              </a:rPr>
              <a:t>TO ALLEVIATE </a:t>
            </a:r>
            <a:endParaRPr lang="hu-HU" sz="2000" b="0" i="0" kern="1200" cap="all" dirty="0">
              <a:solidFill>
                <a:schemeClr val="bg1"/>
              </a:solidFill>
              <a:effectLs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2000" b="0" i="0" kern="1200" cap="all" dirty="0">
                <a:solidFill>
                  <a:schemeClr val="bg1"/>
                </a:solidFill>
                <a:effectLst/>
              </a:rPr>
              <a:t>THE BURDEN OF </a:t>
            </a:r>
            <a:endParaRPr lang="hu-HU" sz="2000" b="0" i="0" kern="1200" cap="all" dirty="0">
              <a:solidFill>
                <a:schemeClr val="bg1"/>
              </a:solidFill>
              <a:effectLs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2000" b="1" cap="all" dirty="0">
                <a:solidFill>
                  <a:srgbClr val="FFC000"/>
                </a:solidFill>
              </a:rPr>
              <a:t>CHRONIC DISEASES</a:t>
            </a:r>
          </a:p>
        </p:txBody>
      </p:sp>
      <p:sp>
        <p:nvSpPr>
          <p:cNvPr id="8" name="TextBox 7"/>
          <p:cNvSpPr txBox="1"/>
          <p:nvPr userDrawn="1"/>
        </p:nvSpPr>
        <p:spPr>
          <a:xfrm>
            <a:off x="4768273" y="3413991"/>
            <a:ext cx="2036263" cy="523220"/>
          </a:xfrm>
          <a:prstGeom prst="rect">
            <a:avLst/>
          </a:prstGeom>
          <a:noFill/>
        </p:spPr>
        <p:txBody>
          <a:bodyPr wrap="none" rtlCol="0">
            <a:spAutoFit/>
          </a:bodyPr>
          <a:lstStyle/>
          <a:p>
            <a:pPr algn="ctr"/>
            <a:r>
              <a:rPr lang="en-US" sz="1400" dirty="0">
                <a:solidFill>
                  <a:schemeClr val="bg1"/>
                </a:solidFill>
              </a:rPr>
              <a:t>42 partners representing </a:t>
            </a:r>
            <a:endParaRPr lang="hu-HU" sz="1400" dirty="0">
              <a:solidFill>
                <a:schemeClr val="bg1"/>
              </a:solidFill>
            </a:endParaRPr>
          </a:p>
          <a:p>
            <a:pPr algn="ctr"/>
            <a:r>
              <a:rPr lang="en-US" sz="1400" dirty="0">
                <a:solidFill>
                  <a:schemeClr val="bg1"/>
                </a:solidFill>
              </a:rPr>
              <a:t>21 European countries</a:t>
            </a:r>
          </a:p>
        </p:txBody>
      </p:sp>
      <p:sp>
        <p:nvSpPr>
          <p:cNvPr id="11" name="TextBox 10"/>
          <p:cNvSpPr txBox="1"/>
          <p:nvPr userDrawn="1"/>
        </p:nvSpPr>
        <p:spPr>
          <a:xfrm>
            <a:off x="7589622" y="5958928"/>
            <a:ext cx="1073435" cy="338554"/>
          </a:xfrm>
          <a:prstGeom prst="rect">
            <a:avLst/>
          </a:prstGeom>
          <a:noFill/>
        </p:spPr>
        <p:txBody>
          <a:bodyPr wrap="none" rtlCol="0">
            <a:spAutoFit/>
          </a:bodyPr>
          <a:lstStyle/>
          <a:p>
            <a:r>
              <a:rPr lang="hu-HU" sz="1600" b="0" u="none" dirty="0">
                <a:solidFill>
                  <a:schemeClr val="bg1"/>
                </a:solidFill>
                <a:hlinkClick r:id="rId3"/>
              </a:rPr>
              <a:t>chrodis.eu</a:t>
            </a:r>
            <a:endParaRPr lang="hu-HU" sz="1600" b="0" u="none" dirty="0">
              <a:solidFill>
                <a:schemeClr val="bg1"/>
              </a:solidFill>
            </a:endParaRP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7404" y="10240"/>
            <a:ext cx="6858000" cy="6858000"/>
          </a:xfrm>
          <a:prstGeom prst="rect">
            <a:avLst/>
          </a:prstGeom>
        </p:spPr>
      </p:pic>
      <p:grpSp>
        <p:nvGrpSpPr>
          <p:cNvPr id="13" name="Group 10"/>
          <p:cNvGrpSpPr/>
          <p:nvPr/>
        </p:nvGrpSpPr>
        <p:grpSpPr>
          <a:xfrm>
            <a:off x="7423694" y="246358"/>
            <a:ext cx="1501345" cy="327679"/>
            <a:chOff x="7245920" y="211022"/>
            <a:chExt cx="1692190" cy="369332"/>
          </a:xfrm>
        </p:grpSpPr>
        <p:pic>
          <p:nvPicPr>
            <p:cNvPr id="14"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45920" y="219841"/>
              <a:ext cx="560945" cy="354365"/>
            </a:xfrm>
            <a:prstGeom prst="rect">
              <a:avLst/>
            </a:prstGeom>
          </p:spPr>
        </p:pic>
        <p:sp>
          <p:nvSpPr>
            <p:cNvPr id="15" name="TextBox 12"/>
            <p:cNvSpPr txBox="1"/>
            <p:nvPr userDrawn="1"/>
          </p:nvSpPr>
          <p:spPr>
            <a:xfrm>
              <a:off x="7765994" y="211022"/>
              <a:ext cx="1172116" cy="369332"/>
            </a:xfrm>
            <a:prstGeom prst="rect">
              <a:avLst/>
            </a:prstGeom>
            <a:noFill/>
          </p:spPr>
          <p:txBody>
            <a:bodyPr wrap="none" rtlCol="0">
              <a:spAutoFit/>
            </a:bodyPr>
            <a:lstStyle/>
            <a:p>
              <a:r>
                <a:rPr lang="hu-HU" sz="600" b="0" i="0" u="none" strike="noStrike" kern="1200" baseline="0" dirty="0">
                  <a:solidFill>
                    <a:schemeClr val="tx1"/>
                  </a:solidFill>
                  <a:latin typeface="+mn-lt"/>
                  <a:ea typeface="+mn-ea"/>
                  <a:cs typeface="+mn-cs"/>
                </a:rPr>
                <a:t>Co-funded</a:t>
              </a:r>
            </a:p>
            <a:p>
              <a:r>
                <a:rPr lang="en-US" sz="600" b="0" i="0" u="none" strike="noStrike" kern="1200" baseline="0" dirty="0">
                  <a:solidFill>
                    <a:schemeClr val="tx1"/>
                  </a:solidFill>
                  <a:latin typeface="+mn-lt"/>
                  <a:ea typeface="+mn-ea"/>
                  <a:cs typeface="+mn-cs"/>
                </a:rPr>
                <a:t>by the Third Health Programme</a:t>
              </a:r>
            </a:p>
            <a:p>
              <a:r>
                <a:rPr lang="hu-HU" sz="600" b="0" i="0" u="none" strike="noStrike" kern="1200" baseline="0" dirty="0">
                  <a:solidFill>
                    <a:schemeClr val="tx1"/>
                  </a:solidFill>
                  <a:latin typeface="+mn-lt"/>
                  <a:ea typeface="+mn-ea"/>
                  <a:cs typeface="+mn-cs"/>
                </a:rPr>
                <a:t>of the European Union</a:t>
              </a:r>
              <a:endParaRPr lang="hu-HU" sz="600" dirty="0"/>
            </a:p>
          </p:txBody>
        </p:sp>
      </p:grpSp>
    </p:spTree>
    <p:extLst>
      <p:ext uri="{BB962C8B-B14F-4D97-AF65-F5344CB8AC3E}">
        <p14:creationId xmlns:p14="http://schemas.microsoft.com/office/powerpoint/2010/main" val="1955549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20</a:t>
            </a:fld>
            <a:endParaRPr lang="hu-HU" dirty="0"/>
          </a:p>
        </p:txBody>
      </p:sp>
      <p:sp>
        <p:nvSpPr>
          <p:cNvPr id="4" name="Text Placeholder 3"/>
          <p:cNvSpPr>
            <a:spLocks noGrp="1"/>
          </p:cNvSpPr>
          <p:nvPr>
            <p:ph type="body" sz="half" idx="10"/>
          </p:nvPr>
        </p:nvSpPr>
        <p:spPr/>
        <p:txBody>
          <a:bodyPr/>
          <a:lstStyle/>
          <a:p>
            <a:r>
              <a:rPr lang="en-GB" noProof="0"/>
              <a:t>Text</a:t>
            </a:r>
          </a:p>
        </p:txBody>
      </p:sp>
      <p:sp>
        <p:nvSpPr>
          <p:cNvPr id="5" name="Title 4"/>
          <p:cNvSpPr>
            <a:spLocks noGrp="1"/>
          </p:cNvSpPr>
          <p:nvPr>
            <p:ph type="title"/>
          </p:nvPr>
        </p:nvSpPr>
        <p:spPr/>
        <p:txBody>
          <a:bodyPr/>
          <a:lstStyle/>
          <a:p>
            <a:r>
              <a:rPr lang="en-GB" noProof="0"/>
              <a:t>Title</a:t>
            </a:r>
          </a:p>
        </p:txBody>
      </p:sp>
    </p:spTree>
    <p:extLst>
      <p:ext uri="{BB962C8B-B14F-4D97-AF65-F5344CB8AC3E}">
        <p14:creationId xmlns:p14="http://schemas.microsoft.com/office/powerpoint/2010/main" val="3167109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smtClean="0"/>
              <a:t>23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21</a:t>
            </a:fld>
            <a:endParaRPr lang="hu-HU" dirty="0"/>
          </a:p>
        </p:txBody>
      </p:sp>
      <p:sp>
        <p:nvSpPr>
          <p:cNvPr id="4" name="Text Placeholder 3"/>
          <p:cNvSpPr>
            <a:spLocks noGrp="1"/>
          </p:cNvSpPr>
          <p:nvPr>
            <p:ph type="body" sz="half" idx="10"/>
          </p:nvPr>
        </p:nvSpPr>
        <p:spPr/>
        <p:txBody>
          <a:bodyPr/>
          <a:lstStyle/>
          <a:p>
            <a:r>
              <a:rPr lang="en-GB" noProof="0" dirty="0"/>
              <a:t>Text</a:t>
            </a:r>
          </a:p>
        </p:txBody>
      </p:sp>
      <p:sp>
        <p:nvSpPr>
          <p:cNvPr id="5" name="Title 4"/>
          <p:cNvSpPr>
            <a:spLocks noGrp="1"/>
          </p:cNvSpPr>
          <p:nvPr>
            <p:ph type="title"/>
          </p:nvPr>
        </p:nvSpPr>
        <p:spPr/>
        <p:txBody>
          <a:bodyPr/>
          <a:lstStyle/>
          <a:p>
            <a:r>
              <a:rPr lang="en-GB" noProof="0"/>
              <a:t>Title</a:t>
            </a:r>
          </a:p>
        </p:txBody>
      </p:sp>
    </p:spTree>
    <p:extLst>
      <p:ext uri="{BB962C8B-B14F-4D97-AF65-F5344CB8AC3E}">
        <p14:creationId xmlns:p14="http://schemas.microsoft.com/office/powerpoint/2010/main" val="27273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3</a:t>
            </a:fld>
            <a:endParaRPr lang="hu-HU" dirty="0"/>
          </a:p>
        </p:txBody>
      </p:sp>
      <p:sp>
        <p:nvSpPr>
          <p:cNvPr id="17" name="Cím 4"/>
          <p:cNvSpPr>
            <a:spLocks noGrp="1"/>
          </p:cNvSpPr>
          <p:nvPr>
            <p:ph type="title"/>
          </p:nvPr>
        </p:nvSpPr>
        <p:spPr>
          <a:xfrm>
            <a:off x="628650" y="258591"/>
            <a:ext cx="7886700" cy="904380"/>
          </a:xfrm>
        </p:spPr>
        <p:txBody>
          <a:bodyPr>
            <a:normAutofit/>
          </a:bodyPr>
          <a:lstStyle/>
          <a:p>
            <a:r>
              <a:rPr lang="en-GB" sz="3200" noProof="0" dirty="0"/>
              <a:t>Facing the impact of chronic diseases together</a:t>
            </a:r>
          </a:p>
        </p:txBody>
      </p:sp>
      <p:sp>
        <p:nvSpPr>
          <p:cNvPr id="18" name="Text Placeholder 3"/>
          <p:cNvSpPr>
            <a:spLocks noGrp="1"/>
          </p:cNvSpPr>
          <p:nvPr>
            <p:ph type="body" sz="half" idx="10"/>
          </p:nvPr>
        </p:nvSpPr>
        <p:spPr>
          <a:xfrm>
            <a:off x="4672668" y="1849518"/>
            <a:ext cx="4105573" cy="3899527"/>
          </a:xfrm>
        </p:spPr>
        <p:txBody>
          <a:bodyPr/>
          <a:lstStyle/>
          <a:p>
            <a:r>
              <a:rPr lang="en-GB" sz="2200" noProof="0" dirty="0">
                <a:solidFill>
                  <a:srgbClr val="008080"/>
                </a:solidFill>
              </a:rPr>
              <a:t>The EU and chronic diseases</a:t>
            </a:r>
          </a:p>
          <a:p>
            <a:r>
              <a:rPr lang="en-GB" sz="1200" noProof="0" dirty="0"/>
              <a:t>Reducing the burden of </a:t>
            </a:r>
            <a:r>
              <a:rPr lang="en-GB" sz="1800" noProof="0" dirty="0">
                <a:solidFill>
                  <a:srgbClr val="FF0000"/>
                </a:solidFill>
              </a:rPr>
              <a:t>chronic diseases </a:t>
            </a:r>
            <a:r>
              <a:rPr lang="en-GB" sz="1200" noProof="0" dirty="0"/>
              <a:t>such as diabetes, cardiovascular disease, cancer and mental disorders is a priority for EU Member States and at the EU Policy level, since they </a:t>
            </a:r>
            <a:r>
              <a:rPr lang="en-GB" sz="1800" noProof="0" dirty="0">
                <a:solidFill>
                  <a:srgbClr val="FF0000"/>
                </a:solidFill>
              </a:rPr>
              <a:t>affect 8 out of 10 people over the age of 65</a:t>
            </a:r>
            <a:r>
              <a:rPr lang="en-GB" sz="1800" b="1" noProof="0" dirty="0">
                <a:solidFill>
                  <a:srgbClr val="FF9900"/>
                </a:solidFill>
              </a:rPr>
              <a:t> </a:t>
            </a:r>
            <a:r>
              <a:rPr lang="en-GB" sz="1200" noProof="0" dirty="0"/>
              <a:t>in Europe.</a:t>
            </a:r>
            <a:endParaRPr lang="en-GB" sz="1200" b="1" noProof="0" dirty="0"/>
          </a:p>
          <a:p>
            <a:endParaRPr lang="en-GB" sz="1800" b="1" noProof="0" dirty="0"/>
          </a:p>
          <a:p>
            <a:endParaRPr lang="en-GB" sz="800" b="1" noProof="0" dirty="0"/>
          </a:p>
          <a:p>
            <a:r>
              <a:rPr lang="en-GB" sz="2200" dirty="0">
                <a:solidFill>
                  <a:srgbClr val="008080"/>
                </a:solidFill>
              </a:rPr>
              <a:t>A h</a:t>
            </a:r>
            <a:r>
              <a:rPr lang="en-GB" sz="2200" noProof="0" dirty="0" err="1">
                <a:solidFill>
                  <a:srgbClr val="008080"/>
                </a:solidFill>
              </a:rPr>
              <a:t>eavy</a:t>
            </a:r>
            <a:r>
              <a:rPr lang="en-GB" sz="2200" noProof="0" dirty="0">
                <a:solidFill>
                  <a:srgbClr val="008080"/>
                </a:solidFill>
              </a:rPr>
              <a:t> price for chronic diseases</a:t>
            </a:r>
          </a:p>
          <a:p>
            <a:r>
              <a:rPr lang="en-GB" sz="1200" noProof="0" dirty="0"/>
              <a:t>It has been estimated that </a:t>
            </a:r>
            <a:r>
              <a:rPr lang="en-GB" sz="1800" noProof="0" dirty="0">
                <a:solidFill>
                  <a:srgbClr val="FF0000"/>
                </a:solidFill>
              </a:rPr>
              <a:t>chronic diseases cost </a:t>
            </a:r>
            <a:br>
              <a:rPr lang="en-GB" sz="1800" noProof="0" dirty="0">
                <a:solidFill>
                  <a:srgbClr val="FF0000"/>
                </a:solidFill>
              </a:rPr>
            </a:br>
            <a:r>
              <a:rPr lang="en-GB" sz="1800" noProof="0" dirty="0">
                <a:solidFill>
                  <a:srgbClr val="FF0000"/>
                </a:solidFill>
              </a:rPr>
              <a:t>EU economies </a:t>
            </a:r>
            <a:r>
              <a:rPr lang="en-GB" sz="1800" dirty="0">
                <a:solidFill>
                  <a:srgbClr val="FF0000"/>
                </a:solidFill>
              </a:rPr>
              <a:t>€115 </a:t>
            </a:r>
            <a:r>
              <a:rPr lang="en-GB" sz="1800" noProof="0" dirty="0">
                <a:solidFill>
                  <a:srgbClr val="FF0000"/>
                </a:solidFill>
              </a:rPr>
              <a:t>billion or 0.8% of GDP annually</a:t>
            </a:r>
            <a:r>
              <a:rPr lang="en-GB" sz="1800" noProof="0" dirty="0"/>
              <a:t>. </a:t>
            </a:r>
            <a:r>
              <a:rPr lang="en-GB" sz="1200" noProof="0" dirty="0"/>
              <a:t>Approximately 70% to 80% of healthcare budgets across the EU are spent on treating chronic diseases.</a:t>
            </a:r>
          </a:p>
        </p:txBody>
      </p:sp>
      <p:sp>
        <p:nvSpPr>
          <p:cNvPr id="19" name="TextBox 5"/>
          <p:cNvSpPr txBox="1"/>
          <p:nvPr/>
        </p:nvSpPr>
        <p:spPr>
          <a:xfrm>
            <a:off x="6559414" y="3446460"/>
            <a:ext cx="1863675" cy="369332"/>
          </a:xfrm>
          <a:prstGeom prst="rect">
            <a:avLst/>
          </a:prstGeom>
          <a:noFill/>
        </p:spPr>
        <p:txBody>
          <a:bodyPr wrap="square" rtlCol="0">
            <a:spAutoFit/>
          </a:bodyPr>
          <a:lstStyle/>
          <a:p>
            <a:r>
              <a:rPr lang="hu-HU" sz="900" i="1" dirty="0"/>
              <a:t>Source: </a:t>
            </a:r>
            <a:r>
              <a:rPr lang="en-US" sz="900" i="1" dirty="0"/>
              <a:t>OECD publication Health at a Glance:</a:t>
            </a:r>
            <a:r>
              <a:rPr lang="hu-HU" sz="900" i="1" dirty="0"/>
              <a:t> Europe 2016</a:t>
            </a:r>
          </a:p>
        </p:txBody>
      </p:sp>
      <p:sp>
        <p:nvSpPr>
          <p:cNvPr id="20" name="TextBox 19"/>
          <p:cNvSpPr txBox="1"/>
          <p:nvPr/>
        </p:nvSpPr>
        <p:spPr>
          <a:xfrm>
            <a:off x="6559414" y="5562595"/>
            <a:ext cx="2077753" cy="369332"/>
          </a:xfrm>
          <a:prstGeom prst="rect">
            <a:avLst/>
          </a:prstGeom>
          <a:noFill/>
        </p:spPr>
        <p:txBody>
          <a:bodyPr wrap="square" rtlCol="0">
            <a:spAutoFit/>
          </a:bodyPr>
          <a:lstStyle/>
          <a:p>
            <a:r>
              <a:rPr lang="hu-HU" sz="900" i="1" dirty="0"/>
              <a:t>Source: </a:t>
            </a:r>
            <a:r>
              <a:rPr lang="en-US" sz="900" i="1" dirty="0"/>
              <a:t>European Journal of Public Health, Vol. 26, Supplement 1, 2016</a:t>
            </a:r>
            <a:endParaRPr lang="hu-HU" sz="900" i="1" dirty="0">
              <a:solidFill>
                <a:srgbClr val="FF0000"/>
              </a:solidFill>
            </a:endParaRPr>
          </a:p>
        </p:txBody>
      </p:sp>
      <p:pic>
        <p:nvPicPr>
          <p:cNvPr id="21" name="Kép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58" y="2566103"/>
            <a:ext cx="4269242" cy="2661223"/>
          </a:xfrm>
          <a:prstGeom prst="rect">
            <a:avLst/>
          </a:prstGeom>
        </p:spPr>
      </p:pic>
      <p:cxnSp>
        <p:nvCxnSpPr>
          <p:cNvPr id="22" name="Egyenes összekötő 12"/>
          <p:cNvCxnSpPr/>
          <p:nvPr/>
        </p:nvCxnSpPr>
        <p:spPr>
          <a:xfrm>
            <a:off x="4833403" y="2239166"/>
            <a:ext cx="3860248"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Egyenes összekötő 13"/>
          <p:cNvCxnSpPr/>
          <p:nvPr/>
        </p:nvCxnSpPr>
        <p:spPr>
          <a:xfrm>
            <a:off x="4833403" y="4504673"/>
            <a:ext cx="3944171"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3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Footer Placeholder 2"/>
          <p:cNvSpPr>
            <a:spLocks noGrp="1"/>
          </p:cNvSpPr>
          <p:nvPr>
            <p:ph type="ftr" sz="quarter" idx="3"/>
          </p:nvPr>
        </p:nvSpPr>
        <p:spPr/>
        <p:txBody>
          <a:bodyPr/>
          <a:lstStyle/>
          <a:p>
            <a:fld id="{A0840720-5BCA-4F3D-ACE1-F7FE152BB3FC}" type="slidenum">
              <a:rPr lang="hu-HU" smtClean="0"/>
              <a:pPr/>
              <a:t>4</a:t>
            </a:fld>
            <a:endParaRPr lang="hu-HU" dirty="0"/>
          </a:p>
        </p:txBody>
      </p:sp>
      <p:sp>
        <p:nvSpPr>
          <p:cNvPr id="5" name="Title 4"/>
          <p:cNvSpPr>
            <a:spLocks noGrp="1"/>
          </p:cNvSpPr>
          <p:nvPr>
            <p:ph type="title"/>
          </p:nvPr>
        </p:nvSpPr>
        <p:spPr/>
        <p:txBody>
          <a:bodyPr>
            <a:normAutofit fontScale="90000"/>
          </a:bodyPr>
          <a:lstStyle/>
          <a:p>
            <a:r>
              <a:rPr lang="en-GB" sz="1800" noProof="0">
                <a:solidFill>
                  <a:schemeClr val="accent3">
                    <a:lumMod val="20000"/>
                    <a:lumOff val="80000"/>
                  </a:schemeClr>
                </a:solidFill>
              </a:rPr>
              <a:t>Background</a:t>
            </a:r>
            <a:r>
              <a:rPr lang="en-GB" b="1" noProof="0"/>
              <a:t> </a:t>
            </a:r>
            <a:br>
              <a:rPr lang="en-GB" b="1" noProof="0"/>
            </a:br>
            <a:r>
              <a:rPr lang="en-GB" sz="3600" noProof="0"/>
              <a:t>Joint Action CHRODIS </a:t>
            </a:r>
            <a:r>
              <a:rPr lang="en-GB" sz="1800" noProof="0"/>
              <a:t>(2014-2017)</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543" y="1578940"/>
            <a:ext cx="4302814" cy="4309569"/>
          </a:xfrm>
          <a:prstGeom prst="rect">
            <a:avLst/>
          </a:prstGeom>
        </p:spPr>
      </p:pic>
      <p:sp>
        <p:nvSpPr>
          <p:cNvPr id="10" name="TextBox 9"/>
          <p:cNvSpPr txBox="1"/>
          <p:nvPr/>
        </p:nvSpPr>
        <p:spPr>
          <a:xfrm>
            <a:off x="2108475" y="5548996"/>
            <a:ext cx="3208505" cy="384721"/>
          </a:xfrm>
          <a:prstGeom prst="rect">
            <a:avLst/>
          </a:prstGeom>
          <a:solidFill>
            <a:srgbClr val="008080"/>
          </a:solidFill>
        </p:spPr>
        <p:txBody>
          <a:bodyPr wrap="square" rtlCol="0">
            <a:spAutoFit/>
          </a:bodyPr>
          <a:lstStyle/>
          <a:p>
            <a:pPr algn="ctr"/>
            <a:r>
              <a:rPr lang="hu-HU" sz="900" dirty="0">
                <a:solidFill>
                  <a:schemeClr val="bg1"/>
                </a:solidFill>
              </a:rPr>
              <a:t>The JA CHRODIS results are available on the CHRODIS </a:t>
            </a:r>
            <a:r>
              <a:rPr lang="en-US" sz="900" dirty="0">
                <a:solidFill>
                  <a:schemeClr val="bg1"/>
                </a:solidFill>
              </a:rPr>
              <a:t>PLUS</a:t>
            </a:r>
            <a:r>
              <a:rPr lang="hu-HU" sz="900" dirty="0">
                <a:solidFill>
                  <a:schemeClr val="bg1"/>
                </a:solidFill>
              </a:rPr>
              <a:t> website: </a:t>
            </a:r>
            <a:r>
              <a:rPr lang="hu-HU" sz="1000" b="1" dirty="0">
                <a:solidFill>
                  <a:schemeClr val="bg1"/>
                </a:solidFill>
                <a:hlinkClick r:id="rId3" action="ppaction://hlinkpres?slideindex=1&amp;slidetitle="/>
              </a:rPr>
              <a:t>http://chrodis.eu/outcomes-results/ </a:t>
            </a:r>
            <a:endParaRPr lang="hu-HU" sz="1000" b="1" dirty="0">
              <a:solidFill>
                <a:schemeClr val="bg1"/>
              </a:solidFill>
            </a:endParaRPr>
          </a:p>
        </p:txBody>
      </p:sp>
      <p:sp>
        <p:nvSpPr>
          <p:cNvPr id="4" name="TextBox 3"/>
          <p:cNvSpPr txBox="1"/>
          <p:nvPr/>
        </p:nvSpPr>
        <p:spPr>
          <a:xfrm>
            <a:off x="253412" y="1908806"/>
            <a:ext cx="4318588" cy="1208023"/>
          </a:xfrm>
          <a:prstGeom prst="rect">
            <a:avLst/>
          </a:prstGeom>
          <a:noFill/>
        </p:spPr>
        <p:txBody>
          <a:bodyPr wrap="square" rtlCol="0">
            <a:spAutoFit/>
          </a:bodyPr>
          <a:lstStyle/>
          <a:p>
            <a:pPr>
              <a:spcAft>
                <a:spcPts val="300"/>
              </a:spcAft>
              <a:buClr>
                <a:srgbClr val="008080"/>
              </a:buClr>
            </a:pPr>
            <a:r>
              <a:rPr lang="en-GB" sz="1400" b="1" dirty="0">
                <a:solidFill>
                  <a:schemeClr val="tx1">
                    <a:lumMod val="75000"/>
                    <a:lumOff val="25000"/>
                  </a:schemeClr>
                </a:solidFill>
              </a:rPr>
              <a:t>Key facts about Joint Action CHRODIS</a:t>
            </a:r>
          </a:p>
          <a:p>
            <a:pPr marL="285750" indent="-285750">
              <a:buClr>
                <a:srgbClr val="008080"/>
              </a:buClr>
              <a:buFont typeface="Wingdings" panose="05000000000000000000" pitchFamily="2" charset="2"/>
              <a:buChar char="ü"/>
            </a:pPr>
            <a:r>
              <a:rPr lang="en-GB" sz="1400" dirty="0">
                <a:solidFill>
                  <a:schemeClr val="tx1">
                    <a:lumMod val="75000"/>
                    <a:lumOff val="25000"/>
                  </a:schemeClr>
                </a:solidFill>
              </a:rPr>
              <a:t>operated under the EU Health Programme </a:t>
            </a:r>
          </a:p>
          <a:p>
            <a:pPr marL="285750" indent="-285750">
              <a:buClr>
                <a:srgbClr val="008080"/>
              </a:buClr>
              <a:buFont typeface="Wingdings" panose="05000000000000000000" pitchFamily="2" charset="2"/>
              <a:buChar char="ü"/>
            </a:pPr>
            <a:r>
              <a:rPr lang="en-GB" sz="1400" dirty="0">
                <a:solidFill>
                  <a:schemeClr val="tx1">
                    <a:lumMod val="75000"/>
                    <a:lumOff val="25000"/>
                  </a:schemeClr>
                </a:solidFill>
              </a:rPr>
              <a:t>39 associated partners + 32 collaborating partners </a:t>
            </a:r>
            <a:br>
              <a:rPr lang="en-GB" sz="1400" dirty="0">
                <a:solidFill>
                  <a:schemeClr val="tx1">
                    <a:lumMod val="75000"/>
                    <a:lumOff val="25000"/>
                  </a:schemeClr>
                </a:solidFill>
              </a:rPr>
            </a:br>
            <a:r>
              <a:rPr lang="en-GB" sz="1400" dirty="0">
                <a:solidFill>
                  <a:schemeClr val="tx1">
                    <a:lumMod val="75000"/>
                    <a:lumOff val="25000"/>
                  </a:schemeClr>
                </a:solidFill>
              </a:rPr>
              <a:t>from 25 countries </a:t>
            </a:r>
          </a:p>
          <a:p>
            <a:pPr marL="285750" indent="-285750">
              <a:buClr>
                <a:srgbClr val="008080"/>
              </a:buClr>
              <a:buFont typeface="Wingdings" panose="05000000000000000000" pitchFamily="2" charset="2"/>
              <a:buChar char="ü"/>
            </a:pPr>
            <a:r>
              <a:rPr lang="en-GB" sz="1400" dirty="0">
                <a:solidFill>
                  <a:schemeClr val="tx1">
                    <a:lumMod val="75000"/>
                    <a:lumOff val="25000"/>
                  </a:schemeClr>
                </a:solidFill>
              </a:rPr>
              <a:t>3-year duration (January 2014 – March 2017) </a:t>
            </a:r>
          </a:p>
        </p:txBody>
      </p:sp>
      <p:graphicFrame>
        <p:nvGraphicFramePr>
          <p:cNvPr id="8" name="Diagram 7"/>
          <p:cNvGraphicFramePr/>
          <p:nvPr>
            <p:extLst>
              <p:ext uri="{D42A27DB-BD31-4B8C-83A1-F6EECF244321}">
                <p14:modId xmlns:p14="http://schemas.microsoft.com/office/powerpoint/2010/main" val="2523661044"/>
              </p:ext>
            </p:extLst>
          </p:nvPr>
        </p:nvGraphicFramePr>
        <p:xfrm>
          <a:off x="360080" y="2964630"/>
          <a:ext cx="4211920" cy="2912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31706" y="1533732"/>
            <a:ext cx="5321806" cy="307777"/>
          </a:xfrm>
          <a:prstGeom prst="rect">
            <a:avLst/>
          </a:prstGeom>
          <a:noFill/>
        </p:spPr>
        <p:txBody>
          <a:bodyPr wrap="square" rtlCol="0">
            <a:spAutoFit/>
          </a:bodyPr>
          <a:lstStyle/>
          <a:p>
            <a:pPr algn="ctr"/>
            <a:r>
              <a:rPr lang="en-US" sz="1400" b="1" dirty="0">
                <a:solidFill>
                  <a:srgbClr val="008080"/>
                </a:solidFill>
              </a:rPr>
              <a:t>The CHRODIS PLUS Joint Action builds upon the results of JA CHRODIS</a:t>
            </a:r>
            <a:endParaRPr lang="hu-HU" sz="1200" b="1" dirty="0">
              <a:solidFill>
                <a:srgbClr val="008080"/>
              </a:solidFill>
            </a:endParaRPr>
          </a:p>
        </p:txBody>
      </p:sp>
    </p:spTree>
    <p:extLst>
      <p:ext uri="{BB962C8B-B14F-4D97-AF65-F5344CB8AC3E}">
        <p14:creationId xmlns:p14="http://schemas.microsoft.com/office/powerpoint/2010/main" val="1284395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Élőláb helye 2"/>
          <p:cNvSpPr>
            <a:spLocks noGrp="1"/>
          </p:cNvSpPr>
          <p:nvPr>
            <p:ph type="ftr" sz="quarter" idx="3"/>
          </p:nvPr>
        </p:nvSpPr>
        <p:spPr/>
        <p:txBody>
          <a:bodyPr/>
          <a:lstStyle/>
          <a:p>
            <a:fld id="{A0840720-5BCA-4F3D-ACE1-F7FE152BB3FC}" type="slidenum">
              <a:rPr lang="hu-HU" smtClean="0"/>
              <a:pPr/>
              <a:t>5</a:t>
            </a:fld>
            <a:endParaRPr lang="hu-HU" dirty="0"/>
          </a:p>
        </p:txBody>
      </p:sp>
      <p:sp>
        <p:nvSpPr>
          <p:cNvPr id="5" name="Cím 4"/>
          <p:cNvSpPr>
            <a:spLocks noGrp="1"/>
          </p:cNvSpPr>
          <p:nvPr>
            <p:ph type="title"/>
          </p:nvPr>
        </p:nvSpPr>
        <p:spPr/>
        <p:txBody>
          <a:bodyPr>
            <a:normAutofit/>
          </a:bodyPr>
          <a:lstStyle/>
          <a:p>
            <a:r>
              <a:rPr lang="en-GB" noProof="0" dirty="0"/>
              <a:t>The mission of the CHRODIS PLUS Joint Action</a:t>
            </a:r>
            <a:endParaRPr lang="en-GB" noProof="0" dirty="0">
              <a:solidFill>
                <a:srgbClr val="FF0000"/>
              </a:solidFill>
            </a:endParaRPr>
          </a:p>
        </p:txBody>
      </p:sp>
      <p:sp>
        <p:nvSpPr>
          <p:cNvPr id="6" name="Szöveg helye 5"/>
          <p:cNvSpPr>
            <a:spLocks noGrp="1"/>
          </p:cNvSpPr>
          <p:nvPr>
            <p:ph type="body" sz="half" idx="10"/>
          </p:nvPr>
        </p:nvSpPr>
        <p:spPr>
          <a:xfrm>
            <a:off x="441057" y="1688710"/>
            <a:ext cx="8074293" cy="1260640"/>
          </a:xfrm>
        </p:spPr>
        <p:txBody>
          <a:bodyPr/>
          <a:lstStyle/>
          <a:p>
            <a:pPr algn="ctr" fontAlgn="base"/>
            <a:r>
              <a:rPr lang="en-GB" sz="2000" noProof="0" dirty="0"/>
              <a:t>In a health-promoting Europe, </a:t>
            </a:r>
            <a:br>
              <a:rPr lang="en-GB" sz="2000" noProof="0" dirty="0"/>
            </a:br>
            <a:r>
              <a:rPr lang="en-GB" sz="2000" noProof="0" dirty="0"/>
              <a:t>initiatives on chronic diseases should build on</a:t>
            </a:r>
          </a:p>
          <a:p>
            <a:pPr algn="ctr" fontAlgn="base"/>
            <a:r>
              <a:rPr lang="en-GB" noProof="0" dirty="0"/>
              <a:t> </a:t>
            </a:r>
            <a:r>
              <a:rPr lang="en-GB" sz="2200" cap="all" noProof="0" dirty="0">
                <a:solidFill>
                  <a:srgbClr val="008080"/>
                </a:solidFill>
              </a:rPr>
              <a:t>four PILLARS</a:t>
            </a:r>
            <a:endParaRPr lang="en-GB" sz="2800" noProof="0" dirty="0">
              <a:solidFill>
                <a:srgbClr val="008080"/>
              </a:solidFill>
            </a:endParaRPr>
          </a:p>
        </p:txBody>
      </p:sp>
      <p:grpSp>
        <p:nvGrpSpPr>
          <p:cNvPr id="11" name="Csoportba foglalás 10"/>
          <p:cNvGrpSpPr/>
          <p:nvPr/>
        </p:nvGrpSpPr>
        <p:grpSpPr>
          <a:xfrm>
            <a:off x="532039" y="2900179"/>
            <a:ext cx="8072845" cy="2802353"/>
            <a:chOff x="560614" y="2987757"/>
            <a:chExt cx="8072845" cy="2802353"/>
          </a:xfrm>
        </p:grpSpPr>
        <p:graphicFrame>
          <p:nvGraphicFramePr>
            <p:cNvPr id="4" name="Diagram 3"/>
            <p:cNvGraphicFramePr/>
            <p:nvPr>
              <p:extLst>
                <p:ext uri="{D42A27DB-BD31-4B8C-83A1-F6EECF244321}">
                  <p14:modId xmlns:p14="http://schemas.microsoft.com/office/powerpoint/2010/main" val="3876504187"/>
                </p:ext>
              </p:extLst>
            </p:nvPr>
          </p:nvGraphicFramePr>
          <p:xfrm>
            <a:off x="560614" y="3086098"/>
            <a:ext cx="8072845" cy="270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25"/>
            <p:cNvSpPr>
              <a:spLocks noChangeArrowheads="1"/>
            </p:cNvSpPr>
            <p:nvPr/>
          </p:nvSpPr>
          <p:spPr bwMode="gray">
            <a:xfrm>
              <a:off x="7595361" y="2997281"/>
              <a:ext cx="497359" cy="497359"/>
            </a:xfrm>
            <a:prstGeom prst="ellipse">
              <a:avLst/>
            </a:prstGeom>
            <a:solidFill>
              <a:schemeClr val="accent5">
                <a:lumMod val="20000"/>
                <a:lumOff val="80000"/>
              </a:schemeClr>
            </a:solidFill>
            <a:ln w="12700">
              <a:solidFill>
                <a:schemeClr val="bg1"/>
              </a:solidFill>
              <a:round/>
              <a:headEnd/>
              <a:tailEnd/>
            </a:ln>
            <a:effectLst>
              <a:outerShdw dist="35921" dir="2700000" sx="66000" sy="66000" algn="ctr" rotWithShape="0">
                <a:srgbClr val="1C1C1C">
                  <a:alpha val="50000"/>
                </a:srgbClr>
              </a:outerShdw>
            </a:effectLst>
            <a:scene3d>
              <a:camera prst="orthographicFront"/>
              <a:lightRig rig="threePt" dir="t"/>
            </a:scene3d>
            <a:sp3d>
              <a:bevelT w="139700" prst="cross"/>
            </a:sp3d>
          </p:spPr>
          <p:txBody>
            <a:bodyPr wrap="none" anchor="ctr"/>
            <a:lstStyle/>
            <a:p>
              <a:pPr algn="ctr"/>
              <a:r>
                <a:rPr lang="hu-HU" altLang="zh-CN" sz="1600" b="1" kern="0" dirty="0">
                  <a:solidFill>
                    <a:schemeClr val="accent3">
                      <a:lumMod val="75000"/>
                    </a:schemeClr>
                  </a:solidFill>
                  <a:latin typeface="Calibri" pitchFamily="34" charset="0"/>
                </a:rPr>
                <a:t>4</a:t>
              </a:r>
              <a:endParaRPr lang="zh-CN" altLang="en-US" sz="1600" b="1" kern="0" dirty="0">
                <a:solidFill>
                  <a:schemeClr val="accent3">
                    <a:lumMod val="75000"/>
                  </a:schemeClr>
                </a:solidFill>
                <a:latin typeface="Calibri" pitchFamily="34" charset="0"/>
              </a:endParaRPr>
            </a:p>
          </p:txBody>
        </p:sp>
        <p:sp>
          <p:nvSpPr>
            <p:cNvPr id="8" name="Oval 25"/>
            <p:cNvSpPr>
              <a:spLocks noChangeArrowheads="1"/>
            </p:cNvSpPr>
            <p:nvPr/>
          </p:nvSpPr>
          <p:spPr bwMode="gray">
            <a:xfrm>
              <a:off x="5404612" y="2987757"/>
              <a:ext cx="497359" cy="497359"/>
            </a:xfrm>
            <a:prstGeom prst="ellipse">
              <a:avLst/>
            </a:prstGeom>
            <a:solidFill>
              <a:schemeClr val="accent4">
                <a:lumMod val="20000"/>
                <a:lumOff val="80000"/>
              </a:schemeClr>
            </a:solidFill>
            <a:ln w="12700">
              <a:solidFill>
                <a:schemeClr val="bg1"/>
              </a:solidFill>
              <a:round/>
              <a:headEnd/>
              <a:tailEnd/>
            </a:ln>
            <a:effectLst>
              <a:outerShdw dist="35921" dir="2700000" sx="66000" sy="66000" algn="ctr" rotWithShape="0">
                <a:srgbClr val="1C1C1C">
                  <a:alpha val="50000"/>
                </a:srgbClr>
              </a:outerShdw>
            </a:effectLst>
            <a:scene3d>
              <a:camera prst="orthographicFront"/>
              <a:lightRig rig="threePt" dir="t"/>
            </a:scene3d>
            <a:sp3d>
              <a:bevelT w="139700" prst="cross"/>
            </a:sp3d>
          </p:spPr>
          <p:txBody>
            <a:bodyPr wrap="none" anchor="ctr"/>
            <a:lstStyle/>
            <a:p>
              <a:pPr algn="ctr"/>
              <a:r>
                <a:rPr lang="hu-HU" altLang="zh-CN" sz="1600" b="1" kern="0" dirty="0">
                  <a:solidFill>
                    <a:schemeClr val="accent3">
                      <a:lumMod val="75000"/>
                    </a:schemeClr>
                  </a:solidFill>
                  <a:latin typeface="Calibri" pitchFamily="34" charset="0"/>
                </a:rPr>
                <a:t>3</a:t>
              </a:r>
              <a:endParaRPr lang="zh-CN" altLang="en-US" sz="1600" b="1" kern="0" dirty="0">
                <a:solidFill>
                  <a:schemeClr val="accent3">
                    <a:lumMod val="75000"/>
                  </a:schemeClr>
                </a:solidFill>
                <a:latin typeface="Calibri" pitchFamily="34" charset="0"/>
              </a:endParaRPr>
            </a:p>
          </p:txBody>
        </p:sp>
        <p:sp>
          <p:nvSpPr>
            <p:cNvPr id="9" name="Oval 25"/>
            <p:cNvSpPr>
              <a:spLocks noChangeArrowheads="1"/>
            </p:cNvSpPr>
            <p:nvPr/>
          </p:nvSpPr>
          <p:spPr bwMode="gray">
            <a:xfrm>
              <a:off x="1100158" y="3003715"/>
              <a:ext cx="497359" cy="497359"/>
            </a:xfrm>
            <a:prstGeom prst="ellipse">
              <a:avLst/>
            </a:prstGeom>
            <a:solidFill>
              <a:schemeClr val="bg1">
                <a:lumMod val="85000"/>
              </a:schemeClr>
            </a:solidFill>
            <a:ln w="12700">
              <a:solidFill>
                <a:schemeClr val="bg1"/>
              </a:solidFill>
              <a:round/>
              <a:headEnd/>
              <a:tailEnd/>
            </a:ln>
            <a:effectLst>
              <a:outerShdw dist="35921" dir="2700000" sx="66000" sy="66000" algn="ctr" rotWithShape="0">
                <a:srgbClr val="1C1C1C">
                  <a:alpha val="50000"/>
                </a:srgbClr>
              </a:outerShdw>
            </a:effectLst>
            <a:scene3d>
              <a:camera prst="orthographicFront"/>
              <a:lightRig rig="threePt" dir="t"/>
            </a:scene3d>
            <a:sp3d>
              <a:bevelT w="139700" prst="cross"/>
            </a:sp3d>
          </p:spPr>
          <p:txBody>
            <a:bodyPr wrap="none" anchor="ctr"/>
            <a:lstStyle/>
            <a:p>
              <a:pPr algn="ctr"/>
              <a:r>
                <a:rPr lang="hu-HU" altLang="zh-CN" sz="1600" b="1" kern="0" dirty="0">
                  <a:solidFill>
                    <a:schemeClr val="accent3">
                      <a:lumMod val="75000"/>
                    </a:schemeClr>
                  </a:solidFill>
                  <a:latin typeface="Calibri" pitchFamily="34" charset="0"/>
                </a:rPr>
                <a:t>1</a:t>
              </a:r>
              <a:endParaRPr lang="zh-CN" altLang="en-US" sz="1600" b="1" kern="0" dirty="0">
                <a:solidFill>
                  <a:schemeClr val="accent3">
                    <a:lumMod val="75000"/>
                  </a:schemeClr>
                </a:solidFill>
                <a:latin typeface="Calibri" pitchFamily="34" charset="0"/>
              </a:endParaRPr>
            </a:p>
          </p:txBody>
        </p:sp>
        <p:sp>
          <p:nvSpPr>
            <p:cNvPr id="10" name="Oval 25"/>
            <p:cNvSpPr>
              <a:spLocks noChangeArrowheads="1"/>
            </p:cNvSpPr>
            <p:nvPr/>
          </p:nvSpPr>
          <p:spPr bwMode="gray">
            <a:xfrm>
              <a:off x="3290062" y="2997281"/>
              <a:ext cx="497359" cy="497359"/>
            </a:xfrm>
            <a:prstGeom prst="ellipse">
              <a:avLst/>
            </a:prstGeom>
            <a:solidFill>
              <a:schemeClr val="accent6">
                <a:lumMod val="20000"/>
                <a:lumOff val="80000"/>
              </a:schemeClr>
            </a:solidFill>
            <a:ln w="12700">
              <a:solidFill>
                <a:schemeClr val="bg1"/>
              </a:solidFill>
              <a:round/>
              <a:headEnd/>
              <a:tailEnd/>
            </a:ln>
            <a:effectLst>
              <a:outerShdw dist="35921" dir="2700000" sx="66000" sy="66000" algn="ctr" rotWithShape="0">
                <a:srgbClr val="1C1C1C">
                  <a:alpha val="50000"/>
                </a:srgbClr>
              </a:outerShdw>
            </a:effectLst>
            <a:scene3d>
              <a:camera prst="orthographicFront"/>
              <a:lightRig rig="threePt" dir="t"/>
            </a:scene3d>
            <a:sp3d>
              <a:bevelT w="139700" prst="cross"/>
            </a:sp3d>
          </p:spPr>
          <p:txBody>
            <a:bodyPr wrap="none" anchor="ctr"/>
            <a:lstStyle/>
            <a:p>
              <a:pPr algn="ctr"/>
              <a:r>
                <a:rPr lang="hu-HU" altLang="zh-CN" sz="1600" b="1" kern="0" dirty="0">
                  <a:solidFill>
                    <a:schemeClr val="accent3">
                      <a:lumMod val="75000"/>
                    </a:schemeClr>
                  </a:solidFill>
                  <a:latin typeface="Calibri" pitchFamily="34" charset="0"/>
                </a:rPr>
                <a:t>2</a:t>
              </a:r>
              <a:endParaRPr lang="zh-CN" altLang="en-US" sz="1600" b="1" kern="0" dirty="0">
                <a:solidFill>
                  <a:schemeClr val="accent3">
                    <a:lumMod val="75000"/>
                  </a:schemeClr>
                </a:solidFill>
                <a:latin typeface="Calibri" pitchFamily="34" charset="0"/>
              </a:endParaRPr>
            </a:p>
          </p:txBody>
        </p:sp>
      </p:grpSp>
    </p:spTree>
    <p:extLst>
      <p:ext uri="{BB962C8B-B14F-4D97-AF65-F5344CB8AC3E}">
        <p14:creationId xmlns:p14="http://schemas.microsoft.com/office/powerpoint/2010/main" val="348002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Élőláb helye 2"/>
          <p:cNvSpPr>
            <a:spLocks noGrp="1"/>
          </p:cNvSpPr>
          <p:nvPr>
            <p:ph type="ftr" sz="quarter" idx="3"/>
          </p:nvPr>
        </p:nvSpPr>
        <p:spPr/>
        <p:txBody>
          <a:bodyPr/>
          <a:lstStyle/>
          <a:p>
            <a:fld id="{A0840720-5BCA-4F3D-ACE1-F7FE152BB3FC}" type="slidenum">
              <a:rPr lang="hu-HU" smtClean="0"/>
              <a:pPr/>
              <a:t>6</a:t>
            </a:fld>
            <a:endParaRPr lang="hu-HU" dirty="0"/>
          </a:p>
        </p:txBody>
      </p:sp>
      <p:sp>
        <p:nvSpPr>
          <p:cNvPr id="4" name="Szöveg helye 3"/>
          <p:cNvSpPr>
            <a:spLocks noGrp="1"/>
          </p:cNvSpPr>
          <p:nvPr>
            <p:ph type="body" sz="half" idx="10"/>
          </p:nvPr>
        </p:nvSpPr>
        <p:spPr>
          <a:xfrm>
            <a:off x="628649" y="1640248"/>
            <a:ext cx="8229023" cy="318194"/>
          </a:xfrm>
        </p:spPr>
        <p:txBody>
          <a:bodyPr/>
          <a:lstStyle/>
          <a:p>
            <a:pPr fontAlgn="base"/>
            <a:r>
              <a:rPr lang="en-GB" sz="1700" noProof="0" dirty="0">
                <a:solidFill>
                  <a:schemeClr val="tx1">
                    <a:lumMod val="75000"/>
                    <a:lumOff val="25000"/>
                  </a:schemeClr>
                </a:solidFill>
              </a:rPr>
              <a:t>CHRODIS PLUS contributes to reducing the burden of chronic diseases in Europe by</a:t>
            </a:r>
          </a:p>
        </p:txBody>
      </p:sp>
      <p:sp>
        <p:nvSpPr>
          <p:cNvPr id="6" name="Cím 5"/>
          <p:cNvSpPr>
            <a:spLocks noGrp="1"/>
          </p:cNvSpPr>
          <p:nvPr>
            <p:ph type="title"/>
          </p:nvPr>
        </p:nvSpPr>
        <p:spPr/>
        <p:txBody>
          <a:bodyPr/>
          <a:lstStyle/>
          <a:p>
            <a:r>
              <a:rPr lang="en-GB" noProof="0" dirty="0"/>
              <a:t>Reaching CHRODIS PLUS objectives</a:t>
            </a: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8067"/>
            <a:ext cx="9144000" cy="2223492"/>
          </a:xfrm>
          <a:prstGeom prst="rect">
            <a:avLst/>
          </a:prstGeom>
        </p:spPr>
      </p:pic>
      <p:graphicFrame>
        <p:nvGraphicFramePr>
          <p:cNvPr id="16" name="Diagram 15"/>
          <p:cNvGraphicFramePr/>
          <p:nvPr>
            <p:extLst>
              <p:ext uri="{D42A27DB-BD31-4B8C-83A1-F6EECF244321}">
                <p14:modId xmlns:p14="http://schemas.microsoft.com/office/powerpoint/2010/main" val="928213336"/>
              </p:ext>
            </p:extLst>
          </p:nvPr>
        </p:nvGraphicFramePr>
        <p:xfrm>
          <a:off x="700701" y="1920258"/>
          <a:ext cx="8025823" cy="1797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812799" y="2097715"/>
            <a:ext cx="301686" cy="369332"/>
          </a:xfrm>
          <a:prstGeom prst="rect">
            <a:avLst/>
          </a:prstGeom>
          <a:noFill/>
        </p:spPr>
        <p:txBody>
          <a:bodyPr wrap="none" rtlCol="0">
            <a:spAutoFit/>
          </a:bodyPr>
          <a:lstStyle/>
          <a:p>
            <a:r>
              <a:rPr lang="hu-HU" b="1" dirty="0"/>
              <a:t>1</a:t>
            </a:r>
          </a:p>
        </p:txBody>
      </p:sp>
      <p:sp>
        <p:nvSpPr>
          <p:cNvPr id="18" name="TextBox 17"/>
          <p:cNvSpPr txBox="1"/>
          <p:nvPr/>
        </p:nvSpPr>
        <p:spPr>
          <a:xfrm>
            <a:off x="935934" y="2638554"/>
            <a:ext cx="301686" cy="369332"/>
          </a:xfrm>
          <a:prstGeom prst="rect">
            <a:avLst/>
          </a:prstGeom>
          <a:noFill/>
        </p:spPr>
        <p:txBody>
          <a:bodyPr wrap="none" rtlCol="0">
            <a:spAutoFit/>
          </a:bodyPr>
          <a:lstStyle/>
          <a:p>
            <a:r>
              <a:rPr lang="hu-HU" b="1" dirty="0"/>
              <a:t>2</a:t>
            </a:r>
          </a:p>
        </p:txBody>
      </p:sp>
      <p:sp>
        <p:nvSpPr>
          <p:cNvPr id="19" name="TextBox 18"/>
          <p:cNvSpPr txBox="1"/>
          <p:nvPr/>
        </p:nvSpPr>
        <p:spPr>
          <a:xfrm>
            <a:off x="794327" y="3185605"/>
            <a:ext cx="301686" cy="369332"/>
          </a:xfrm>
          <a:prstGeom prst="rect">
            <a:avLst/>
          </a:prstGeom>
          <a:noFill/>
        </p:spPr>
        <p:txBody>
          <a:bodyPr wrap="none" rtlCol="0">
            <a:spAutoFit/>
          </a:bodyPr>
          <a:lstStyle/>
          <a:p>
            <a:r>
              <a:rPr lang="hu-HU" b="1" dirty="0"/>
              <a:t>3</a:t>
            </a:r>
          </a:p>
        </p:txBody>
      </p:sp>
    </p:spTree>
    <p:extLst>
      <p:ext uri="{BB962C8B-B14F-4D97-AF65-F5344CB8AC3E}">
        <p14:creationId xmlns:p14="http://schemas.microsoft.com/office/powerpoint/2010/main" val="4163897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176" y="1907257"/>
            <a:ext cx="3800216" cy="3735911"/>
          </a:xfrm>
          <a:prstGeom prst="rect">
            <a:avLst/>
          </a:prstGeom>
        </p:spPr>
      </p:pic>
      <p:sp>
        <p:nvSpPr>
          <p:cNvPr id="2" name="Dátum helye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3" name="Élőláb helye 2"/>
          <p:cNvSpPr>
            <a:spLocks noGrp="1"/>
          </p:cNvSpPr>
          <p:nvPr>
            <p:ph type="ftr" sz="quarter" idx="3"/>
          </p:nvPr>
        </p:nvSpPr>
        <p:spPr/>
        <p:txBody>
          <a:bodyPr/>
          <a:lstStyle/>
          <a:p>
            <a:fld id="{A0840720-5BCA-4F3D-ACE1-F7FE152BB3FC}" type="slidenum">
              <a:rPr lang="hu-HU" smtClean="0"/>
              <a:pPr/>
              <a:t>7</a:t>
            </a:fld>
            <a:endParaRPr lang="hu-HU" dirty="0"/>
          </a:p>
        </p:txBody>
      </p:sp>
      <p:sp>
        <p:nvSpPr>
          <p:cNvPr id="5" name="Cím 4"/>
          <p:cNvSpPr>
            <a:spLocks noGrp="1"/>
          </p:cNvSpPr>
          <p:nvPr>
            <p:ph type="title"/>
          </p:nvPr>
        </p:nvSpPr>
        <p:spPr/>
        <p:txBody>
          <a:bodyPr>
            <a:normAutofit/>
          </a:bodyPr>
          <a:lstStyle/>
          <a:p>
            <a:r>
              <a:rPr lang="en-GB" noProof="0" dirty="0"/>
              <a:t>Countries contributing to CHRODIS PLUS</a:t>
            </a:r>
          </a:p>
        </p:txBody>
      </p:sp>
      <p:grpSp>
        <p:nvGrpSpPr>
          <p:cNvPr id="135" name="Csoportba foglalás 134"/>
          <p:cNvGrpSpPr/>
          <p:nvPr/>
        </p:nvGrpSpPr>
        <p:grpSpPr>
          <a:xfrm>
            <a:off x="5676791" y="1871779"/>
            <a:ext cx="3216255" cy="3771389"/>
            <a:chOff x="5568645" y="2110711"/>
            <a:chExt cx="3216255" cy="3771389"/>
          </a:xfrm>
        </p:grpSpPr>
        <p:sp>
          <p:nvSpPr>
            <p:cNvPr id="100" name="圆角矩形 45"/>
            <p:cNvSpPr/>
            <p:nvPr/>
          </p:nvSpPr>
          <p:spPr>
            <a:xfrm>
              <a:off x="5573160" y="2110711"/>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Hungary</a:t>
              </a:r>
              <a:endParaRPr lang="en-GB" altLang="zh-CN" sz="1500" kern="0" dirty="0">
                <a:solidFill>
                  <a:schemeClr val="accent3">
                    <a:lumMod val="50000"/>
                  </a:schemeClr>
                </a:solidFill>
              </a:endParaRPr>
            </a:p>
          </p:txBody>
        </p:sp>
        <p:sp>
          <p:nvSpPr>
            <p:cNvPr id="101" name="圆角矩形 45"/>
            <p:cNvSpPr/>
            <p:nvPr/>
          </p:nvSpPr>
          <p:spPr>
            <a:xfrm>
              <a:off x="5582414" y="2675666"/>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Iceland</a:t>
              </a:r>
              <a:endParaRPr lang="en-GB" altLang="zh-CN" sz="1500" kern="0" dirty="0">
                <a:solidFill>
                  <a:schemeClr val="accent3">
                    <a:lumMod val="50000"/>
                  </a:schemeClr>
                </a:solidFill>
              </a:endParaRPr>
            </a:p>
          </p:txBody>
        </p:sp>
        <p:sp>
          <p:nvSpPr>
            <p:cNvPr id="102" name="圆角矩形 45"/>
            <p:cNvSpPr/>
            <p:nvPr/>
          </p:nvSpPr>
          <p:spPr>
            <a:xfrm>
              <a:off x="5573160" y="3250506"/>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Ireland</a:t>
              </a:r>
              <a:endParaRPr lang="en-GB" altLang="zh-CN" sz="1500" kern="0" dirty="0">
                <a:solidFill>
                  <a:schemeClr val="accent3">
                    <a:lumMod val="50000"/>
                  </a:schemeClr>
                </a:solidFill>
              </a:endParaRPr>
            </a:p>
          </p:txBody>
        </p:sp>
        <p:sp>
          <p:nvSpPr>
            <p:cNvPr id="103" name="圆角矩形 45"/>
            <p:cNvSpPr/>
            <p:nvPr/>
          </p:nvSpPr>
          <p:spPr>
            <a:xfrm>
              <a:off x="5568646" y="3827311"/>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Italy</a:t>
              </a:r>
              <a:endParaRPr lang="en-GB" altLang="zh-CN" sz="1500" kern="0" dirty="0">
                <a:solidFill>
                  <a:schemeClr val="accent3">
                    <a:lumMod val="50000"/>
                  </a:schemeClr>
                </a:solidFill>
              </a:endParaRPr>
            </a:p>
          </p:txBody>
        </p:sp>
        <p:sp>
          <p:nvSpPr>
            <p:cNvPr id="104" name="圆角矩形 45"/>
            <p:cNvSpPr/>
            <p:nvPr/>
          </p:nvSpPr>
          <p:spPr>
            <a:xfrm>
              <a:off x="5568645" y="4361795"/>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Lithuania</a:t>
              </a:r>
              <a:endParaRPr lang="en-GB" altLang="zh-CN" sz="1500" kern="0" dirty="0">
                <a:solidFill>
                  <a:schemeClr val="accent3">
                    <a:lumMod val="50000"/>
                  </a:schemeClr>
                </a:solidFill>
              </a:endParaRPr>
            </a:p>
          </p:txBody>
        </p:sp>
        <p:sp>
          <p:nvSpPr>
            <p:cNvPr id="105" name="圆角矩形 45"/>
            <p:cNvSpPr/>
            <p:nvPr/>
          </p:nvSpPr>
          <p:spPr>
            <a:xfrm>
              <a:off x="5579243" y="4926750"/>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     Luxembourg</a:t>
              </a:r>
              <a:endParaRPr lang="en-GB" altLang="zh-CN" sz="1500" kern="0" dirty="0">
                <a:solidFill>
                  <a:schemeClr val="accent3">
                    <a:lumMod val="50000"/>
                  </a:schemeClr>
                </a:solidFill>
              </a:endParaRPr>
            </a:p>
          </p:txBody>
        </p:sp>
        <p:sp>
          <p:nvSpPr>
            <p:cNvPr id="106" name="圆角矩形 45"/>
            <p:cNvSpPr/>
            <p:nvPr/>
          </p:nvSpPr>
          <p:spPr>
            <a:xfrm>
              <a:off x="5568645" y="5501590"/>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Malta</a:t>
              </a:r>
              <a:endParaRPr lang="en-GB" altLang="zh-CN" sz="1500" kern="0" dirty="0">
                <a:solidFill>
                  <a:schemeClr val="accent3">
                    <a:lumMod val="50000"/>
                  </a:schemeClr>
                </a:solidFill>
              </a:endParaRPr>
            </a:p>
          </p:txBody>
        </p:sp>
        <p:sp>
          <p:nvSpPr>
            <p:cNvPr id="107" name="圆角矩形 45"/>
            <p:cNvSpPr/>
            <p:nvPr/>
          </p:nvSpPr>
          <p:spPr>
            <a:xfrm>
              <a:off x="7244219" y="2119192"/>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     Netherlands</a:t>
              </a:r>
              <a:endParaRPr lang="en-GB" altLang="zh-CN" sz="1500" kern="0" dirty="0">
                <a:solidFill>
                  <a:schemeClr val="accent3">
                    <a:lumMod val="50000"/>
                  </a:schemeClr>
                </a:solidFill>
              </a:endParaRPr>
            </a:p>
          </p:txBody>
        </p:sp>
        <p:sp>
          <p:nvSpPr>
            <p:cNvPr id="108" name="圆角矩形 45"/>
            <p:cNvSpPr/>
            <p:nvPr/>
          </p:nvSpPr>
          <p:spPr>
            <a:xfrm>
              <a:off x="7221199" y="2684147"/>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Poland</a:t>
              </a:r>
              <a:endParaRPr lang="en-GB" altLang="zh-CN" sz="1500" kern="0" dirty="0">
                <a:solidFill>
                  <a:schemeClr val="accent3">
                    <a:lumMod val="50000"/>
                  </a:schemeClr>
                </a:solidFill>
              </a:endParaRPr>
            </a:p>
          </p:txBody>
        </p:sp>
        <p:sp>
          <p:nvSpPr>
            <p:cNvPr id="109" name="圆角矩形 45"/>
            <p:cNvSpPr/>
            <p:nvPr/>
          </p:nvSpPr>
          <p:spPr>
            <a:xfrm>
              <a:off x="7244219" y="3258987"/>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Portugal</a:t>
              </a:r>
              <a:endParaRPr lang="en-GB" altLang="zh-CN" sz="1500" kern="0" dirty="0">
                <a:solidFill>
                  <a:schemeClr val="accent3">
                    <a:lumMod val="50000"/>
                  </a:schemeClr>
                </a:solidFill>
              </a:endParaRPr>
            </a:p>
          </p:txBody>
        </p:sp>
        <p:sp>
          <p:nvSpPr>
            <p:cNvPr id="110" name="圆角矩形 45"/>
            <p:cNvSpPr/>
            <p:nvPr/>
          </p:nvSpPr>
          <p:spPr>
            <a:xfrm>
              <a:off x="7239705" y="3835792"/>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Serbia</a:t>
              </a:r>
              <a:endParaRPr lang="en-GB" altLang="zh-CN" sz="1500" kern="0" dirty="0">
                <a:solidFill>
                  <a:schemeClr val="accent3">
                    <a:lumMod val="50000"/>
                  </a:schemeClr>
                </a:solidFill>
              </a:endParaRPr>
            </a:p>
          </p:txBody>
        </p:sp>
        <p:sp>
          <p:nvSpPr>
            <p:cNvPr id="111" name="圆角矩形 45"/>
            <p:cNvSpPr/>
            <p:nvPr/>
          </p:nvSpPr>
          <p:spPr>
            <a:xfrm>
              <a:off x="7239704" y="4370276"/>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Slovakia</a:t>
              </a:r>
              <a:endParaRPr lang="en-GB" altLang="zh-CN" sz="1500" kern="0" dirty="0">
                <a:solidFill>
                  <a:schemeClr val="accent3">
                    <a:lumMod val="50000"/>
                  </a:schemeClr>
                </a:solidFill>
              </a:endParaRPr>
            </a:p>
          </p:txBody>
        </p:sp>
        <p:sp>
          <p:nvSpPr>
            <p:cNvPr id="112" name="圆角矩形 45"/>
            <p:cNvSpPr/>
            <p:nvPr/>
          </p:nvSpPr>
          <p:spPr>
            <a:xfrm>
              <a:off x="7216684" y="4935231"/>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Slovenia</a:t>
              </a:r>
              <a:endParaRPr lang="en-GB" altLang="zh-CN" sz="1500" kern="0" dirty="0">
                <a:solidFill>
                  <a:schemeClr val="accent3">
                    <a:lumMod val="50000"/>
                  </a:schemeClr>
                </a:solidFill>
              </a:endParaRPr>
            </a:p>
          </p:txBody>
        </p:sp>
        <p:sp>
          <p:nvSpPr>
            <p:cNvPr id="113" name="圆角矩形 45"/>
            <p:cNvSpPr/>
            <p:nvPr/>
          </p:nvSpPr>
          <p:spPr>
            <a:xfrm>
              <a:off x="7239704" y="5510071"/>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Spain</a:t>
              </a:r>
              <a:endParaRPr lang="en-GB" altLang="zh-CN" sz="1500" kern="0" dirty="0">
                <a:solidFill>
                  <a:schemeClr val="accent3">
                    <a:lumMod val="50000"/>
                  </a:schemeClr>
                </a:solidFill>
              </a:endParaRPr>
            </a:p>
          </p:txBody>
        </p:sp>
        <p:sp>
          <p:nvSpPr>
            <p:cNvPr id="11" name="Oval 25"/>
            <p:cNvSpPr>
              <a:spLocks noChangeArrowheads="1"/>
            </p:cNvSpPr>
            <p:nvPr/>
          </p:nvSpPr>
          <p:spPr bwMode="gray">
            <a:xfrm>
              <a:off x="5759933" y="2252217"/>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15" name="Oval 25"/>
            <p:cNvSpPr>
              <a:spLocks noChangeArrowheads="1"/>
            </p:cNvSpPr>
            <p:nvPr/>
          </p:nvSpPr>
          <p:spPr bwMode="gray">
            <a:xfrm>
              <a:off x="5766414" y="2808691"/>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16" name="Oval 25"/>
            <p:cNvSpPr>
              <a:spLocks noChangeArrowheads="1"/>
            </p:cNvSpPr>
            <p:nvPr/>
          </p:nvSpPr>
          <p:spPr bwMode="gray">
            <a:xfrm>
              <a:off x="5787784" y="3399632"/>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17" name="Oval 25"/>
            <p:cNvSpPr>
              <a:spLocks noChangeArrowheads="1"/>
            </p:cNvSpPr>
            <p:nvPr/>
          </p:nvSpPr>
          <p:spPr bwMode="gray">
            <a:xfrm>
              <a:off x="5794265" y="3956106"/>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18" name="Oval 25"/>
            <p:cNvSpPr>
              <a:spLocks noChangeArrowheads="1"/>
            </p:cNvSpPr>
            <p:nvPr/>
          </p:nvSpPr>
          <p:spPr bwMode="gray">
            <a:xfrm>
              <a:off x="5787784" y="4503301"/>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19" name="Oval 25"/>
            <p:cNvSpPr>
              <a:spLocks noChangeArrowheads="1"/>
            </p:cNvSpPr>
            <p:nvPr/>
          </p:nvSpPr>
          <p:spPr bwMode="gray">
            <a:xfrm>
              <a:off x="7470397" y="5643096"/>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0" name="Oval 25"/>
            <p:cNvSpPr>
              <a:spLocks noChangeArrowheads="1"/>
            </p:cNvSpPr>
            <p:nvPr/>
          </p:nvSpPr>
          <p:spPr bwMode="gray">
            <a:xfrm>
              <a:off x="7403224" y="2260698"/>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1" name="Oval 25"/>
            <p:cNvSpPr>
              <a:spLocks noChangeArrowheads="1"/>
            </p:cNvSpPr>
            <p:nvPr/>
          </p:nvSpPr>
          <p:spPr bwMode="gray">
            <a:xfrm>
              <a:off x="7409705" y="2817172"/>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2" name="Oval 25"/>
            <p:cNvSpPr>
              <a:spLocks noChangeArrowheads="1"/>
            </p:cNvSpPr>
            <p:nvPr/>
          </p:nvSpPr>
          <p:spPr bwMode="gray">
            <a:xfrm>
              <a:off x="7443685" y="3399632"/>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3" name="Oval 25"/>
            <p:cNvSpPr>
              <a:spLocks noChangeArrowheads="1"/>
            </p:cNvSpPr>
            <p:nvPr/>
          </p:nvSpPr>
          <p:spPr bwMode="gray">
            <a:xfrm>
              <a:off x="7450166" y="3956106"/>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4" name="Oval 25"/>
            <p:cNvSpPr>
              <a:spLocks noChangeArrowheads="1"/>
            </p:cNvSpPr>
            <p:nvPr/>
          </p:nvSpPr>
          <p:spPr bwMode="gray">
            <a:xfrm>
              <a:off x="7465406" y="4511895"/>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5" name="Oval 25"/>
            <p:cNvSpPr>
              <a:spLocks noChangeArrowheads="1"/>
            </p:cNvSpPr>
            <p:nvPr/>
          </p:nvSpPr>
          <p:spPr bwMode="gray">
            <a:xfrm>
              <a:off x="7471887" y="5068369"/>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6" name="Oval 25"/>
            <p:cNvSpPr>
              <a:spLocks noChangeArrowheads="1"/>
            </p:cNvSpPr>
            <p:nvPr/>
          </p:nvSpPr>
          <p:spPr bwMode="gray">
            <a:xfrm>
              <a:off x="5786644" y="5068256"/>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7" name="Oval 25"/>
            <p:cNvSpPr>
              <a:spLocks noChangeArrowheads="1"/>
            </p:cNvSpPr>
            <p:nvPr/>
          </p:nvSpPr>
          <p:spPr bwMode="gray">
            <a:xfrm>
              <a:off x="5834725" y="5628830"/>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grpSp>
      <p:sp>
        <p:nvSpPr>
          <p:cNvPr id="31" name="圆角矩形 45"/>
          <p:cNvSpPr/>
          <p:nvPr/>
        </p:nvSpPr>
        <p:spPr>
          <a:xfrm>
            <a:off x="314306" y="1889363"/>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Belgium</a:t>
            </a:r>
            <a:endParaRPr lang="en-GB" altLang="zh-CN" sz="1500" kern="0" dirty="0">
              <a:solidFill>
                <a:schemeClr val="accent3">
                  <a:lumMod val="50000"/>
                </a:schemeClr>
              </a:solidFill>
            </a:endParaRPr>
          </a:p>
        </p:txBody>
      </p:sp>
      <p:sp>
        <p:nvSpPr>
          <p:cNvPr id="82" name="圆角矩形 45"/>
          <p:cNvSpPr/>
          <p:nvPr/>
        </p:nvSpPr>
        <p:spPr>
          <a:xfrm>
            <a:off x="291286" y="2990630"/>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Croatia</a:t>
            </a:r>
            <a:endParaRPr lang="en-GB" altLang="zh-CN" sz="1500" kern="0" dirty="0">
              <a:solidFill>
                <a:schemeClr val="accent3">
                  <a:lumMod val="50000"/>
                </a:schemeClr>
              </a:solidFill>
            </a:endParaRPr>
          </a:p>
        </p:txBody>
      </p:sp>
      <p:sp>
        <p:nvSpPr>
          <p:cNvPr id="88" name="圆角矩形 45"/>
          <p:cNvSpPr/>
          <p:nvPr/>
        </p:nvSpPr>
        <p:spPr>
          <a:xfrm>
            <a:off x="309792" y="3544419"/>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Finland</a:t>
            </a:r>
            <a:endParaRPr lang="en-GB" altLang="zh-CN" sz="1500" kern="0" dirty="0">
              <a:solidFill>
                <a:schemeClr val="accent3">
                  <a:lumMod val="50000"/>
                </a:schemeClr>
              </a:solidFill>
            </a:endParaRPr>
          </a:p>
        </p:txBody>
      </p:sp>
      <p:sp>
        <p:nvSpPr>
          <p:cNvPr id="89" name="圆角矩形 45"/>
          <p:cNvSpPr/>
          <p:nvPr/>
        </p:nvSpPr>
        <p:spPr>
          <a:xfrm>
            <a:off x="309791" y="4096487"/>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France</a:t>
            </a:r>
            <a:endParaRPr lang="en-GB" altLang="zh-CN" sz="1500" kern="0" dirty="0">
              <a:solidFill>
                <a:schemeClr val="accent3">
                  <a:lumMod val="50000"/>
                </a:schemeClr>
              </a:solidFill>
            </a:endParaRPr>
          </a:p>
        </p:txBody>
      </p:sp>
      <p:sp>
        <p:nvSpPr>
          <p:cNvPr id="90" name="圆角矩形 45"/>
          <p:cNvSpPr/>
          <p:nvPr/>
        </p:nvSpPr>
        <p:spPr>
          <a:xfrm>
            <a:off x="286771" y="4661442"/>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    Germany</a:t>
            </a:r>
            <a:endParaRPr lang="en-GB" altLang="zh-CN" sz="1500" kern="0" dirty="0">
              <a:solidFill>
                <a:schemeClr val="accent3">
                  <a:lumMod val="50000"/>
                </a:schemeClr>
              </a:solidFill>
            </a:endParaRPr>
          </a:p>
        </p:txBody>
      </p:sp>
      <p:sp>
        <p:nvSpPr>
          <p:cNvPr id="91" name="圆角矩形 45"/>
          <p:cNvSpPr/>
          <p:nvPr/>
        </p:nvSpPr>
        <p:spPr>
          <a:xfrm>
            <a:off x="286769" y="5200498"/>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Greece</a:t>
            </a:r>
            <a:endParaRPr lang="en-GB" altLang="zh-CN" sz="1500" kern="0" dirty="0">
              <a:solidFill>
                <a:schemeClr val="accent3">
                  <a:lumMod val="50000"/>
                </a:schemeClr>
              </a:solidFill>
            </a:endParaRPr>
          </a:p>
        </p:txBody>
      </p:sp>
      <p:sp>
        <p:nvSpPr>
          <p:cNvPr id="128" name="Oval 25"/>
          <p:cNvSpPr>
            <a:spLocks noChangeArrowheads="1"/>
          </p:cNvSpPr>
          <p:nvPr/>
        </p:nvSpPr>
        <p:spPr bwMode="gray">
          <a:xfrm>
            <a:off x="524184" y="5342004"/>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29" name="Oval 25"/>
          <p:cNvSpPr>
            <a:spLocks noChangeArrowheads="1"/>
          </p:cNvSpPr>
          <p:nvPr/>
        </p:nvSpPr>
        <p:spPr bwMode="gray">
          <a:xfrm>
            <a:off x="452497" y="2021532"/>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30" name="Oval 25"/>
          <p:cNvSpPr>
            <a:spLocks noChangeArrowheads="1"/>
          </p:cNvSpPr>
          <p:nvPr/>
        </p:nvSpPr>
        <p:spPr bwMode="gray">
          <a:xfrm>
            <a:off x="486514" y="3132136"/>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32" name="Oval 25"/>
          <p:cNvSpPr>
            <a:spLocks noChangeArrowheads="1"/>
          </p:cNvSpPr>
          <p:nvPr/>
        </p:nvSpPr>
        <p:spPr bwMode="gray">
          <a:xfrm>
            <a:off x="526975" y="3673214"/>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33" name="Oval 25"/>
          <p:cNvSpPr>
            <a:spLocks noChangeArrowheads="1"/>
          </p:cNvSpPr>
          <p:nvPr/>
        </p:nvSpPr>
        <p:spPr bwMode="gray">
          <a:xfrm>
            <a:off x="542215" y="4246587"/>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134" name="Oval 25"/>
          <p:cNvSpPr>
            <a:spLocks noChangeArrowheads="1"/>
          </p:cNvSpPr>
          <p:nvPr/>
        </p:nvSpPr>
        <p:spPr bwMode="gray">
          <a:xfrm>
            <a:off x="548696" y="4803061"/>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
        <p:nvSpPr>
          <p:cNvPr id="50" name="圆角矩形 45"/>
          <p:cNvSpPr/>
          <p:nvPr/>
        </p:nvSpPr>
        <p:spPr>
          <a:xfrm>
            <a:off x="286770" y="2445526"/>
            <a:ext cx="1540681" cy="372029"/>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500" kern="0">
                <a:solidFill>
                  <a:schemeClr val="accent3">
                    <a:lumMod val="50000"/>
                  </a:schemeClr>
                </a:solidFill>
              </a:rPr>
              <a:t>Bulgaria</a:t>
            </a:r>
            <a:endParaRPr lang="en-GB" altLang="zh-CN" sz="1500" kern="0" dirty="0">
              <a:solidFill>
                <a:schemeClr val="accent3">
                  <a:lumMod val="50000"/>
                </a:schemeClr>
              </a:solidFill>
            </a:endParaRPr>
          </a:p>
        </p:txBody>
      </p:sp>
      <p:sp>
        <p:nvSpPr>
          <p:cNvPr id="51" name="Oval 25"/>
          <p:cNvSpPr>
            <a:spLocks noChangeArrowheads="1"/>
          </p:cNvSpPr>
          <p:nvPr/>
        </p:nvSpPr>
        <p:spPr bwMode="gray">
          <a:xfrm>
            <a:off x="436238" y="2554266"/>
            <a:ext cx="105977" cy="10597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en-GB" altLang="zh-CN" kern="0" dirty="0">
              <a:solidFill>
                <a:sysClr val="windowText" lastClr="000000"/>
              </a:solidFill>
              <a:latin typeface="Calibri" pitchFamily="34" charset="0"/>
            </a:endParaRPr>
          </a:p>
        </p:txBody>
      </p:sp>
    </p:spTree>
    <p:extLst>
      <p:ext uri="{BB962C8B-B14F-4D97-AF65-F5344CB8AC3E}">
        <p14:creationId xmlns:p14="http://schemas.microsoft.com/office/powerpoint/2010/main" val="2299785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Csoportba foglalás 11"/>
          <p:cNvGrpSpPr/>
          <p:nvPr/>
        </p:nvGrpSpPr>
        <p:grpSpPr>
          <a:xfrm>
            <a:off x="110574" y="5130220"/>
            <a:ext cx="2228852" cy="1019630"/>
            <a:chOff x="101243" y="5167544"/>
            <a:chExt cx="2228852" cy="1019630"/>
          </a:xfrm>
        </p:grpSpPr>
        <p:sp>
          <p:nvSpPr>
            <p:cNvPr id="151" name="圆角矩形 502"/>
            <p:cNvSpPr/>
            <p:nvPr/>
          </p:nvSpPr>
          <p:spPr>
            <a:xfrm>
              <a:off x="101243" y="5306481"/>
              <a:ext cx="2192603" cy="880693"/>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53" name="Text Box 16"/>
            <p:cNvSpPr txBox="1">
              <a:spLocks noChangeArrowheads="1"/>
            </p:cNvSpPr>
            <p:nvPr/>
          </p:nvSpPr>
          <p:spPr bwMode="auto">
            <a:xfrm>
              <a:off x="117437" y="5463386"/>
              <a:ext cx="2212658" cy="723788"/>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Otto von Guericke University Magdeburg</a:t>
              </a:r>
            </a:p>
            <a:p>
              <a:pPr marL="117475" indent="-117475">
                <a:lnSpc>
                  <a:spcPct val="114000"/>
                </a:lnSpc>
                <a:buClr>
                  <a:schemeClr val="bg1">
                    <a:lumMod val="50000"/>
                  </a:schemeClr>
                </a:buClr>
                <a:buSzPct val="50000"/>
                <a:buFont typeface="Wingdings" pitchFamily="2" charset="2"/>
                <a:buChar char="l"/>
              </a:pPr>
              <a:r>
                <a:rPr lang="en-GB" sz="900" dirty="0"/>
                <a:t>Technical University of Dresden</a:t>
              </a:r>
            </a:p>
            <a:p>
              <a:pPr marL="117475" indent="-117475">
                <a:lnSpc>
                  <a:spcPct val="114000"/>
                </a:lnSpc>
                <a:buClr>
                  <a:schemeClr val="bg1">
                    <a:lumMod val="50000"/>
                  </a:schemeClr>
                </a:buClr>
                <a:buSzPct val="50000"/>
                <a:buFont typeface="Wingdings" pitchFamily="2" charset="2"/>
                <a:buChar char="l"/>
              </a:pPr>
              <a:r>
                <a:rPr lang="en-GB" sz="900" dirty="0"/>
                <a:t>University Hospital Regensburg</a:t>
              </a:r>
            </a:p>
            <a:p>
              <a:pPr marL="117475" indent="-117475">
                <a:lnSpc>
                  <a:spcPct val="114000"/>
                </a:lnSpc>
                <a:buClr>
                  <a:schemeClr val="bg1">
                    <a:lumMod val="50000"/>
                  </a:schemeClr>
                </a:buClr>
                <a:buSzPct val="50000"/>
                <a:buFont typeface="Wingdings" pitchFamily="2" charset="2"/>
                <a:buChar char="l"/>
              </a:pPr>
              <a:r>
                <a:rPr lang="en-GB" sz="900" dirty="0"/>
                <a:t>University of Ulm</a:t>
              </a:r>
            </a:p>
          </p:txBody>
        </p:sp>
        <p:sp>
          <p:nvSpPr>
            <p:cNvPr id="152" name="圆角矩形 45"/>
            <p:cNvSpPr/>
            <p:nvPr/>
          </p:nvSpPr>
          <p:spPr>
            <a:xfrm>
              <a:off x="648389" y="5167544"/>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dirty="0">
                  <a:solidFill>
                    <a:schemeClr val="bg1"/>
                  </a:solidFill>
                </a:rPr>
                <a:t>Germany</a:t>
              </a:r>
            </a:p>
          </p:txBody>
        </p:sp>
      </p:grpSp>
      <p:sp>
        <p:nvSpPr>
          <p:cNvPr id="3" name="Élőláb helye 2"/>
          <p:cNvSpPr>
            <a:spLocks noGrp="1"/>
          </p:cNvSpPr>
          <p:nvPr>
            <p:ph type="ftr" sz="quarter" idx="3"/>
          </p:nvPr>
        </p:nvSpPr>
        <p:spPr/>
        <p:txBody>
          <a:bodyPr/>
          <a:lstStyle/>
          <a:p>
            <a:fld id="{A0840720-5BCA-4F3D-ACE1-F7FE152BB3FC}" type="slidenum">
              <a:rPr lang="hu-HU" smtClean="0"/>
              <a:pPr/>
              <a:t>8</a:t>
            </a:fld>
            <a:endParaRPr lang="hu-HU" dirty="0"/>
          </a:p>
        </p:txBody>
      </p:sp>
      <p:sp>
        <p:nvSpPr>
          <p:cNvPr id="5" name="Cím 4"/>
          <p:cNvSpPr>
            <a:spLocks noGrp="1"/>
          </p:cNvSpPr>
          <p:nvPr>
            <p:ph type="title"/>
          </p:nvPr>
        </p:nvSpPr>
        <p:spPr/>
        <p:txBody>
          <a:bodyPr>
            <a:normAutofit/>
          </a:bodyPr>
          <a:lstStyle/>
          <a:p>
            <a:r>
              <a:rPr lang="en-GB" noProof="0" dirty="0"/>
              <a:t>CHRODIS PLUS </a:t>
            </a:r>
            <a:r>
              <a:rPr lang="en-GB" noProof="0" dirty="0" smtClean="0"/>
              <a:t>beneficiaries</a:t>
            </a:r>
            <a:endParaRPr lang="en-GB" sz="1400" noProof="0" dirty="0"/>
          </a:p>
        </p:txBody>
      </p:sp>
      <p:sp>
        <p:nvSpPr>
          <p:cNvPr id="132" name="圆角矩形 502"/>
          <p:cNvSpPr/>
          <p:nvPr/>
        </p:nvSpPr>
        <p:spPr>
          <a:xfrm>
            <a:off x="112780" y="1642342"/>
            <a:ext cx="2192603" cy="684744"/>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33" name="圆角矩形 45"/>
          <p:cNvSpPr/>
          <p:nvPr/>
        </p:nvSpPr>
        <p:spPr>
          <a:xfrm>
            <a:off x="630961" y="1485657"/>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Belgium</a:t>
            </a:r>
            <a:endParaRPr lang="en-GB" altLang="zh-CN" sz="1200" b="1" kern="0" dirty="0">
              <a:solidFill>
                <a:schemeClr val="bg1"/>
              </a:solidFill>
            </a:endParaRPr>
          </a:p>
        </p:txBody>
      </p:sp>
      <p:sp>
        <p:nvSpPr>
          <p:cNvPr id="134" name="Text Box 16"/>
          <p:cNvSpPr txBox="1">
            <a:spLocks noChangeArrowheads="1"/>
          </p:cNvSpPr>
          <p:nvPr/>
        </p:nvSpPr>
        <p:spPr bwMode="auto">
          <a:xfrm>
            <a:off x="117562" y="1773918"/>
            <a:ext cx="2241779" cy="536634"/>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altLang="zh-CN" sz="850" dirty="0">
                <a:latin typeface="Calibri" pitchFamily="34" charset="0"/>
                <a:cs typeface="Calibri" pitchFamily="34" charset="0"/>
              </a:rPr>
              <a:t>Federal Public Service Health, Food Chain Safety and Environment</a:t>
            </a:r>
          </a:p>
          <a:p>
            <a:pPr marL="117475" indent="-117475">
              <a:lnSpc>
                <a:spcPct val="114000"/>
              </a:lnSpc>
              <a:buClr>
                <a:schemeClr val="bg1">
                  <a:lumMod val="50000"/>
                </a:schemeClr>
              </a:buClr>
              <a:buSzPct val="50000"/>
              <a:buFont typeface="Wingdings" pitchFamily="2" charset="2"/>
              <a:buChar char="l"/>
            </a:pPr>
            <a:r>
              <a:rPr lang="en-GB" altLang="zh-CN" sz="850" spc="-20" dirty="0">
                <a:latin typeface="Calibri" pitchFamily="34" charset="0"/>
                <a:cs typeface="Calibri" pitchFamily="34" charset="0"/>
              </a:rPr>
              <a:t>Flemish Region </a:t>
            </a:r>
          </a:p>
        </p:txBody>
      </p:sp>
      <p:grpSp>
        <p:nvGrpSpPr>
          <p:cNvPr id="8" name="Csoportba foglalás 7"/>
          <p:cNvGrpSpPr/>
          <p:nvPr/>
        </p:nvGrpSpPr>
        <p:grpSpPr>
          <a:xfrm>
            <a:off x="119759" y="2369274"/>
            <a:ext cx="2232660" cy="673609"/>
            <a:chOff x="129090" y="2443922"/>
            <a:chExt cx="2232660" cy="673609"/>
          </a:xfrm>
        </p:grpSpPr>
        <p:sp>
          <p:nvSpPr>
            <p:cNvPr id="135" name="圆角矩形 502"/>
            <p:cNvSpPr/>
            <p:nvPr/>
          </p:nvSpPr>
          <p:spPr>
            <a:xfrm>
              <a:off x="129090" y="2573441"/>
              <a:ext cx="2192603" cy="524907"/>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36" name="Text Box 16"/>
            <p:cNvSpPr txBox="1">
              <a:spLocks noChangeArrowheads="1"/>
            </p:cNvSpPr>
            <p:nvPr/>
          </p:nvSpPr>
          <p:spPr bwMode="auto">
            <a:xfrm>
              <a:off x="190993" y="2712651"/>
              <a:ext cx="2170757" cy="404880"/>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National </a:t>
              </a:r>
              <a:r>
                <a:rPr lang="en-GB" sz="900" dirty="0" err="1"/>
                <a:t>Center</a:t>
              </a:r>
              <a:r>
                <a:rPr lang="en-GB" sz="900" dirty="0"/>
                <a:t> of Public Health and Analyses, Sophia</a:t>
              </a:r>
              <a:endParaRPr lang="en-GB" altLang="zh-CN" sz="850" dirty="0">
                <a:latin typeface="Calibri" pitchFamily="34" charset="0"/>
                <a:cs typeface="Calibri" pitchFamily="34" charset="0"/>
              </a:endParaRPr>
            </a:p>
          </p:txBody>
        </p:sp>
        <p:sp>
          <p:nvSpPr>
            <p:cNvPr id="141" name="圆角矩形 45"/>
            <p:cNvSpPr/>
            <p:nvPr/>
          </p:nvSpPr>
          <p:spPr>
            <a:xfrm>
              <a:off x="593064" y="2443922"/>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Bulgaria</a:t>
              </a:r>
              <a:endParaRPr lang="en-GB" altLang="zh-CN" sz="1200" b="1" kern="0" dirty="0">
                <a:solidFill>
                  <a:schemeClr val="bg1"/>
                </a:solidFill>
              </a:endParaRPr>
            </a:p>
          </p:txBody>
        </p:sp>
      </p:grpSp>
      <p:grpSp>
        <p:nvGrpSpPr>
          <p:cNvPr id="11" name="Csoportba foglalás 10"/>
          <p:cNvGrpSpPr/>
          <p:nvPr/>
        </p:nvGrpSpPr>
        <p:grpSpPr>
          <a:xfrm>
            <a:off x="125125" y="4514352"/>
            <a:ext cx="2219974" cy="585485"/>
            <a:chOff x="115794" y="4598331"/>
            <a:chExt cx="2219974" cy="585485"/>
          </a:xfrm>
        </p:grpSpPr>
        <p:sp>
          <p:nvSpPr>
            <p:cNvPr id="145" name="圆角矩形 502"/>
            <p:cNvSpPr/>
            <p:nvPr/>
          </p:nvSpPr>
          <p:spPr>
            <a:xfrm>
              <a:off x="115794" y="4755010"/>
              <a:ext cx="2192603" cy="428806"/>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46" name="圆角矩形 45"/>
            <p:cNvSpPr/>
            <p:nvPr/>
          </p:nvSpPr>
          <p:spPr>
            <a:xfrm>
              <a:off x="618962" y="4598331"/>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France</a:t>
              </a:r>
              <a:endParaRPr lang="en-GB" altLang="zh-CN" sz="1200" b="1" kern="0" dirty="0">
                <a:solidFill>
                  <a:schemeClr val="bg1"/>
                </a:solidFill>
              </a:endParaRPr>
            </a:p>
          </p:txBody>
        </p:sp>
        <p:sp>
          <p:nvSpPr>
            <p:cNvPr id="147" name="Text Box 16"/>
            <p:cNvSpPr txBox="1">
              <a:spLocks noChangeArrowheads="1"/>
            </p:cNvSpPr>
            <p:nvPr/>
          </p:nvSpPr>
          <p:spPr bwMode="auto">
            <a:xfrm>
              <a:off x="123110" y="4893706"/>
              <a:ext cx="2212658" cy="246991"/>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The French National Cancer Institute</a:t>
              </a:r>
            </a:p>
          </p:txBody>
        </p:sp>
      </p:grpSp>
      <p:sp>
        <p:nvSpPr>
          <p:cNvPr id="148" name="圆角矩形 502"/>
          <p:cNvSpPr/>
          <p:nvPr/>
        </p:nvSpPr>
        <p:spPr>
          <a:xfrm>
            <a:off x="2392601" y="1647824"/>
            <a:ext cx="2158651" cy="703712"/>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49" name="圆角矩形 45"/>
          <p:cNvSpPr/>
          <p:nvPr/>
        </p:nvSpPr>
        <p:spPr>
          <a:xfrm>
            <a:off x="2852939" y="1491145"/>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Greece</a:t>
            </a:r>
            <a:endParaRPr lang="en-GB" altLang="zh-CN" sz="1200" b="1" kern="0" dirty="0">
              <a:solidFill>
                <a:schemeClr val="bg1"/>
              </a:solidFill>
            </a:endParaRPr>
          </a:p>
        </p:txBody>
      </p:sp>
      <p:sp>
        <p:nvSpPr>
          <p:cNvPr id="150" name="Text Box 16"/>
          <p:cNvSpPr txBox="1">
            <a:spLocks noChangeArrowheads="1"/>
          </p:cNvSpPr>
          <p:nvPr/>
        </p:nvSpPr>
        <p:spPr bwMode="auto">
          <a:xfrm>
            <a:off x="2357087" y="1804729"/>
            <a:ext cx="2212658" cy="565924"/>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Aristotle University of Thessaloniki</a:t>
            </a:r>
          </a:p>
          <a:p>
            <a:pPr marL="117475" indent="-117475">
              <a:lnSpc>
                <a:spcPct val="114000"/>
              </a:lnSpc>
              <a:buClr>
                <a:schemeClr val="bg1">
                  <a:lumMod val="50000"/>
                </a:schemeClr>
              </a:buClr>
              <a:buSzPct val="50000"/>
              <a:buFont typeface="Wingdings" pitchFamily="2" charset="2"/>
              <a:buChar char="l"/>
            </a:pPr>
            <a:r>
              <a:rPr lang="en-GB" sz="900" dirty="0"/>
              <a:t>Centre for Research and Technology Hellas</a:t>
            </a:r>
          </a:p>
        </p:txBody>
      </p:sp>
      <p:sp>
        <p:nvSpPr>
          <p:cNvPr id="154" name="圆角矩形 502"/>
          <p:cNvSpPr/>
          <p:nvPr/>
        </p:nvSpPr>
        <p:spPr>
          <a:xfrm>
            <a:off x="2383721" y="2606116"/>
            <a:ext cx="2192603" cy="54674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55" name="圆角矩形 45"/>
          <p:cNvSpPr/>
          <p:nvPr/>
        </p:nvSpPr>
        <p:spPr>
          <a:xfrm>
            <a:off x="2869133" y="2440559"/>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Hungary</a:t>
            </a:r>
            <a:endParaRPr lang="en-GB" altLang="zh-CN" sz="1200" b="1" kern="0" dirty="0">
              <a:solidFill>
                <a:schemeClr val="bg1"/>
              </a:solidFill>
            </a:endParaRPr>
          </a:p>
        </p:txBody>
      </p:sp>
      <p:sp>
        <p:nvSpPr>
          <p:cNvPr id="156" name="Text Box 16"/>
          <p:cNvSpPr txBox="1">
            <a:spLocks noChangeArrowheads="1"/>
          </p:cNvSpPr>
          <p:nvPr/>
        </p:nvSpPr>
        <p:spPr bwMode="auto">
          <a:xfrm>
            <a:off x="2373281" y="2718631"/>
            <a:ext cx="2212658" cy="408060"/>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Semmelweis University</a:t>
            </a:r>
          </a:p>
          <a:p>
            <a:pPr marL="117475" indent="-117475">
              <a:lnSpc>
                <a:spcPct val="114000"/>
              </a:lnSpc>
              <a:buClr>
                <a:schemeClr val="bg1">
                  <a:lumMod val="50000"/>
                </a:schemeClr>
              </a:buClr>
              <a:buSzPct val="50000"/>
              <a:buFont typeface="Wingdings" pitchFamily="2" charset="2"/>
              <a:buChar char="l"/>
            </a:pPr>
            <a:r>
              <a:rPr lang="en-GB" sz="900" dirty="0"/>
              <a:t>National Institute of Oncology</a:t>
            </a:r>
          </a:p>
        </p:txBody>
      </p:sp>
      <p:sp>
        <p:nvSpPr>
          <p:cNvPr id="157" name="圆角矩形 502"/>
          <p:cNvSpPr/>
          <p:nvPr/>
        </p:nvSpPr>
        <p:spPr>
          <a:xfrm>
            <a:off x="2377921" y="3401142"/>
            <a:ext cx="2192603" cy="406907"/>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58" name="圆角矩形 45"/>
          <p:cNvSpPr/>
          <p:nvPr/>
        </p:nvSpPr>
        <p:spPr>
          <a:xfrm>
            <a:off x="2872211" y="3244463"/>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Iceland</a:t>
            </a:r>
            <a:endParaRPr lang="en-GB" altLang="zh-CN" sz="1200" b="1" kern="0" dirty="0">
              <a:solidFill>
                <a:schemeClr val="bg1"/>
              </a:solidFill>
            </a:endParaRPr>
          </a:p>
        </p:txBody>
      </p:sp>
      <p:sp>
        <p:nvSpPr>
          <p:cNvPr id="159" name="Text Box 16"/>
          <p:cNvSpPr txBox="1">
            <a:spLocks noChangeArrowheads="1"/>
          </p:cNvSpPr>
          <p:nvPr/>
        </p:nvSpPr>
        <p:spPr bwMode="auto">
          <a:xfrm>
            <a:off x="2376359" y="3540291"/>
            <a:ext cx="2212658" cy="246991"/>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The Directorate of Health</a:t>
            </a:r>
          </a:p>
        </p:txBody>
      </p:sp>
      <p:sp>
        <p:nvSpPr>
          <p:cNvPr id="160" name="圆角矩形 502"/>
          <p:cNvSpPr/>
          <p:nvPr/>
        </p:nvSpPr>
        <p:spPr>
          <a:xfrm>
            <a:off x="2377509" y="4900581"/>
            <a:ext cx="2192603" cy="1029826"/>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61" name="圆角矩形 45"/>
          <p:cNvSpPr/>
          <p:nvPr/>
        </p:nvSpPr>
        <p:spPr>
          <a:xfrm>
            <a:off x="2898433" y="4743817"/>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Italy</a:t>
            </a:r>
            <a:endParaRPr lang="en-GB" altLang="zh-CN" sz="1200" b="1" kern="0" dirty="0">
              <a:solidFill>
                <a:schemeClr val="bg1"/>
              </a:solidFill>
            </a:endParaRPr>
          </a:p>
        </p:txBody>
      </p:sp>
      <p:sp>
        <p:nvSpPr>
          <p:cNvPr id="162" name="Text Box 16"/>
          <p:cNvSpPr txBox="1">
            <a:spLocks noChangeArrowheads="1"/>
          </p:cNvSpPr>
          <p:nvPr/>
        </p:nvSpPr>
        <p:spPr bwMode="auto">
          <a:xfrm>
            <a:off x="2393703" y="5048607"/>
            <a:ext cx="2212658" cy="881652"/>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Local Health </a:t>
            </a:r>
            <a:r>
              <a:rPr lang="hu-HU" sz="900" dirty="0" smtClean="0"/>
              <a:t>Services of Turin</a:t>
            </a:r>
            <a:endParaRPr lang="en-GB" sz="900" dirty="0"/>
          </a:p>
          <a:p>
            <a:pPr marL="117475" indent="-117475">
              <a:lnSpc>
                <a:spcPct val="114000"/>
              </a:lnSpc>
              <a:buClr>
                <a:schemeClr val="bg1">
                  <a:lumMod val="50000"/>
                </a:schemeClr>
              </a:buClr>
              <a:buSzPct val="50000"/>
              <a:buFont typeface="Wingdings" pitchFamily="2" charset="2"/>
              <a:buChar char="l"/>
            </a:pPr>
            <a:r>
              <a:rPr lang="en-GB" sz="900" dirty="0"/>
              <a:t>The Foundation of the Carlo </a:t>
            </a:r>
            <a:r>
              <a:rPr lang="en-GB" sz="900" dirty="0" err="1"/>
              <a:t>Besta</a:t>
            </a:r>
            <a:r>
              <a:rPr lang="en-GB" sz="900" dirty="0"/>
              <a:t> Neurological Institute, IRCCS</a:t>
            </a:r>
          </a:p>
          <a:p>
            <a:pPr marL="117475" indent="-117475">
              <a:lnSpc>
                <a:spcPct val="114000"/>
              </a:lnSpc>
              <a:buClr>
                <a:schemeClr val="bg1">
                  <a:lumMod val="50000"/>
                </a:schemeClr>
              </a:buClr>
              <a:buSzPct val="50000"/>
              <a:buFont typeface="Wingdings" pitchFamily="2" charset="2"/>
              <a:buChar char="l"/>
            </a:pPr>
            <a:r>
              <a:rPr lang="en-GB" sz="900" dirty="0"/>
              <a:t>Superior Health Institute</a:t>
            </a:r>
          </a:p>
          <a:p>
            <a:pPr marL="117475" indent="-117475">
              <a:lnSpc>
                <a:spcPct val="114000"/>
              </a:lnSpc>
              <a:buClr>
                <a:schemeClr val="bg1">
                  <a:lumMod val="50000"/>
                </a:schemeClr>
              </a:buClr>
              <a:buSzPct val="50000"/>
              <a:buFont typeface="Wingdings" pitchFamily="2" charset="2"/>
              <a:buChar char="l"/>
            </a:pPr>
            <a:r>
              <a:rPr lang="en-GB" sz="900" dirty="0"/>
              <a:t>Catholic University of the Sacred Heart</a:t>
            </a:r>
          </a:p>
        </p:txBody>
      </p:sp>
      <p:grpSp>
        <p:nvGrpSpPr>
          <p:cNvPr id="13" name="Csoportba foglalás 12"/>
          <p:cNvGrpSpPr/>
          <p:nvPr/>
        </p:nvGrpSpPr>
        <p:grpSpPr>
          <a:xfrm>
            <a:off x="4623015" y="2931753"/>
            <a:ext cx="2212658" cy="710859"/>
            <a:chOff x="4623015" y="2848154"/>
            <a:chExt cx="2212658" cy="710859"/>
          </a:xfrm>
        </p:grpSpPr>
        <p:sp>
          <p:nvSpPr>
            <p:cNvPr id="166" name="圆角矩形 502"/>
            <p:cNvSpPr/>
            <p:nvPr/>
          </p:nvSpPr>
          <p:spPr>
            <a:xfrm>
              <a:off x="4637319" y="3024874"/>
              <a:ext cx="2192603" cy="407275"/>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67" name="圆角矩形 45"/>
            <p:cNvSpPr/>
            <p:nvPr/>
          </p:nvSpPr>
          <p:spPr>
            <a:xfrm>
              <a:off x="5140487" y="2848154"/>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Malta</a:t>
              </a:r>
              <a:endParaRPr lang="en-GB" altLang="zh-CN" sz="1200" b="1" kern="0" dirty="0">
                <a:solidFill>
                  <a:schemeClr val="bg1"/>
                </a:solidFill>
              </a:endParaRPr>
            </a:p>
          </p:txBody>
        </p:sp>
        <p:sp>
          <p:nvSpPr>
            <p:cNvPr id="168" name="Text Box 16"/>
            <p:cNvSpPr txBox="1">
              <a:spLocks noChangeArrowheads="1"/>
            </p:cNvSpPr>
            <p:nvPr/>
          </p:nvSpPr>
          <p:spPr bwMode="auto">
            <a:xfrm>
              <a:off x="4623015" y="3154133"/>
              <a:ext cx="2212658" cy="404880"/>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spc="-30" dirty="0"/>
                <a:t>Ministry for Health, Government of Malta</a:t>
              </a:r>
            </a:p>
          </p:txBody>
        </p:sp>
      </p:grpSp>
      <p:grpSp>
        <p:nvGrpSpPr>
          <p:cNvPr id="15" name="Csoportba foglalás 14"/>
          <p:cNvGrpSpPr/>
          <p:nvPr/>
        </p:nvGrpSpPr>
        <p:grpSpPr>
          <a:xfrm>
            <a:off x="4653094" y="4311911"/>
            <a:ext cx="2212658" cy="682952"/>
            <a:chOff x="4653094" y="4237263"/>
            <a:chExt cx="2212658" cy="682952"/>
          </a:xfrm>
        </p:grpSpPr>
        <p:sp>
          <p:nvSpPr>
            <p:cNvPr id="169" name="圆角矩形 502"/>
            <p:cNvSpPr/>
            <p:nvPr/>
          </p:nvSpPr>
          <p:spPr>
            <a:xfrm>
              <a:off x="4688694" y="4402820"/>
              <a:ext cx="2158651" cy="511599"/>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70" name="圆角矩形 45"/>
            <p:cNvSpPr/>
            <p:nvPr/>
          </p:nvSpPr>
          <p:spPr>
            <a:xfrm>
              <a:off x="5166702" y="4237263"/>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Poland</a:t>
              </a:r>
              <a:endParaRPr lang="en-GB" altLang="zh-CN" sz="1200" b="1" kern="0" dirty="0">
                <a:solidFill>
                  <a:schemeClr val="bg1"/>
                </a:solidFill>
              </a:endParaRPr>
            </a:p>
          </p:txBody>
        </p:sp>
        <p:sp>
          <p:nvSpPr>
            <p:cNvPr id="171" name="Text Box 16"/>
            <p:cNvSpPr txBox="1">
              <a:spLocks noChangeArrowheads="1"/>
            </p:cNvSpPr>
            <p:nvPr/>
          </p:nvSpPr>
          <p:spPr bwMode="auto">
            <a:xfrm>
              <a:off x="4653094" y="4515335"/>
              <a:ext cx="2212658" cy="404880"/>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National Institute of Geriatrics, Rheumatology and Rehabilitation</a:t>
              </a:r>
            </a:p>
          </p:txBody>
        </p:sp>
      </p:grpSp>
      <p:sp>
        <p:nvSpPr>
          <p:cNvPr id="172" name="圆角矩形 502"/>
          <p:cNvSpPr/>
          <p:nvPr/>
        </p:nvSpPr>
        <p:spPr>
          <a:xfrm>
            <a:off x="4624164" y="1653358"/>
            <a:ext cx="2192603" cy="1151107"/>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73" name="圆角矩形 45"/>
          <p:cNvSpPr/>
          <p:nvPr/>
        </p:nvSpPr>
        <p:spPr>
          <a:xfrm>
            <a:off x="5118867" y="1496671"/>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sz="1200" b="1">
                <a:solidFill>
                  <a:schemeClr val="bg1"/>
                </a:solidFill>
              </a:rPr>
              <a:t>Lithuania</a:t>
            </a:r>
            <a:endParaRPr lang="en-GB" altLang="zh-CN" sz="1200" b="1" kern="0" dirty="0">
              <a:solidFill>
                <a:schemeClr val="bg1"/>
              </a:solidFill>
            </a:endParaRPr>
          </a:p>
        </p:txBody>
      </p:sp>
      <p:sp>
        <p:nvSpPr>
          <p:cNvPr id="174" name="Text Box 16"/>
          <p:cNvSpPr txBox="1">
            <a:spLocks noChangeArrowheads="1"/>
          </p:cNvSpPr>
          <p:nvPr/>
        </p:nvSpPr>
        <p:spPr bwMode="auto">
          <a:xfrm>
            <a:off x="4623015" y="1783621"/>
            <a:ext cx="2212658" cy="1039515"/>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Institute of Hygiene</a:t>
            </a:r>
          </a:p>
          <a:p>
            <a:pPr marL="117475" indent="-117475">
              <a:lnSpc>
                <a:spcPct val="114000"/>
              </a:lnSpc>
              <a:buClr>
                <a:schemeClr val="bg1">
                  <a:lumMod val="50000"/>
                </a:schemeClr>
              </a:buClr>
              <a:buSzPct val="50000"/>
              <a:buFont typeface="Wingdings" pitchFamily="2" charset="2"/>
              <a:buChar char="l"/>
            </a:pPr>
            <a:r>
              <a:rPr lang="en-GB" sz="900" dirty="0"/>
              <a:t>The Hospital of Lithuanian University of Health Sciences </a:t>
            </a:r>
            <a:r>
              <a:rPr lang="en-GB" sz="900" dirty="0" err="1"/>
              <a:t>Kauno</a:t>
            </a:r>
            <a:r>
              <a:rPr lang="en-GB" sz="900" dirty="0"/>
              <a:t> </a:t>
            </a:r>
            <a:r>
              <a:rPr lang="en-GB" sz="900" dirty="0" err="1"/>
              <a:t>Klinikos</a:t>
            </a:r>
            <a:endParaRPr lang="en-GB" sz="900" dirty="0"/>
          </a:p>
          <a:p>
            <a:pPr marL="117475" indent="-117475">
              <a:lnSpc>
                <a:spcPct val="114000"/>
              </a:lnSpc>
              <a:buClr>
                <a:schemeClr val="bg1">
                  <a:lumMod val="50000"/>
                </a:schemeClr>
              </a:buClr>
              <a:buSzPct val="50000"/>
              <a:buFont typeface="Wingdings" pitchFamily="2" charset="2"/>
              <a:buChar char="l"/>
            </a:pPr>
            <a:r>
              <a:rPr lang="en-GB" sz="900" dirty="0"/>
              <a:t>Vilnius University</a:t>
            </a:r>
          </a:p>
          <a:p>
            <a:pPr marL="117475" indent="-117475">
              <a:lnSpc>
                <a:spcPct val="114000"/>
              </a:lnSpc>
              <a:buClr>
                <a:schemeClr val="bg1">
                  <a:lumMod val="50000"/>
                </a:schemeClr>
              </a:buClr>
              <a:buSzPct val="50000"/>
              <a:buFont typeface="Wingdings" pitchFamily="2" charset="2"/>
              <a:buChar char="l"/>
            </a:pPr>
            <a:r>
              <a:rPr lang="en-GB" sz="900" dirty="0"/>
              <a:t>Vilnius University Hospital </a:t>
            </a:r>
            <a:r>
              <a:rPr lang="en-GB" sz="900" dirty="0" err="1"/>
              <a:t>Santaros</a:t>
            </a:r>
            <a:r>
              <a:rPr lang="en-GB" sz="900" dirty="0"/>
              <a:t> </a:t>
            </a:r>
            <a:r>
              <a:rPr lang="en-GB" sz="900" dirty="0" err="1"/>
              <a:t>Klinikos</a:t>
            </a:r>
            <a:endParaRPr lang="en-GB" sz="900" dirty="0"/>
          </a:p>
        </p:txBody>
      </p:sp>
      <p:sp>
        <p:nvSpPr>
          <p:cNvPr id="175" name="圆角矩形 502"/>
          <p:cNvSpPr/>
          <p:nvPr/>
        </p:nvSpPr>
        <p:spPr>
          <a:xfrm>
            <a:off x="2369043" y="4034278"/>
            <a:ext cx="2192603" cy="619010"/>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76" name="圆角矩形 45"/>
          <p:cNvSpPr/>
          <p:nvPr/>
        </p:nvSpPr>
        <p:spPr>
          <a:xfrm>
            <a:off x="2863333" y="3877599"/>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Ireland</a:t>
            </a:r>
            <a:endParaRPr lang="en-GB" altLang="zh-CN" sz="1200" b="1" kern="0" dirty="0">
              <a:solidFill>
                <a:schemeClr val="bg1"/>
              </a:solidFill>
            </a:endParaRPr>
          </a:p>
        </p:txBody>
      </p:sp>
      <p:grpSp>
        <p:nvGrpSpPr>
          <p:cNvPr id="14" name="Csoportba foglalás 13"/>
          <p:cNvGrpSpPr/>
          <p:nvPr/>
        </p:nvGrpSpPr>
        <p:grpSpPr>
          <a:xfrm>
            <a:off x="4636947" y="3557334"/>
            <a:ext cx="2197010" cy="685809"/>
            <a:chOff x="4636947" y="3482686"/>
            <a:chExt cx="2197010" cy="685809"/>
          </a:xfrm>
        </p:grpSpPr>
        <p:sp>
          <p:nvSpPr>
            <p:cNvPr id="177" name="圆角矩形 502"/>
            <p:cNvSpPr/>
            <p:nvPr/>
          </p:nvSpPr>
          <p:spPr>
            <a:xfrm>
              <a:off x="4636947" y="3615889"/>
              <a:ext cx="2192603" cy="538827"/>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78" name="圆角矩形 45"/>
            <p:cNvSpPr/>
            <p:nvPr/>
          </p:nvSpPr>
          <p:spPr>
            <a:xfrm>
              <a:off x="5162013" y="3482686"/>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Netherlands</a:t>
              </a:r>
              <a:endParaRPr lang="en-GB" altLang="zh-CN" sz="1200" b="1" kern="0" dirty="0">
                <a:solidFill>
                  <a:schemeClr val="bg1"/>
                </a:solidFill>
              </a:endParaRPr>
            </a:p>
          </p:txBody>
        </p:sp>
        <p:sp>
          <p:nvSpPr>
            <p:cNvPr id="179" name="Text Box 16"/>
            <p:cNvSpPr txBox="1">
              <a:spLocks noChangeArrowheads="1"/>
            </p:cNvSpPr>
            <p:nvPr/>
          </p:nvSpPr>
          <p:spPr bwMode="auto">
            <a:xfrm>
              <a:off x="4667117" y="3799163"/>
              <a:ext cx="2166840" cy="369332"/>
            </a:xfrm>
            <a:prstGeom prst="rect">
              <a:avLst/>
            </a:prstGeom>
            <a:noFill/>
            <a:ln w="12700">
              <a:noFill/>
              <a:miter lim="800000"/>
              <a:headEnd/>
              <a:tailEnd/>
            </a:ln>
          </p:spPr>
          <p:txBody>
            <a:bodyPr wrap="square">
              <a:spAutoFit/>
            </a:bodyPr>
            <a:lstStyle/>
            <a:p>
              <a:pPr marL="171450" indent="-171450" fontAlgn="t">
                <a:buClr>
                  <a:schemeClr val="accent3">
                    <a:lumMod val="75000"/>
                  </a:schemeClr>
                </a:buClr>
                <a:buFont typeface="Arial" panose="020B0604020202020204" pitchFamily="34" charset="0"/>
                <a:buChar char="•"/>
              </a:pPr>
              <a:r>
                <a:rPr lang="en-US" sz="900" dirty="0"/>
                <a:t>The Dutch National Institute for Public Health and the Environment</a:t>
              </a:r>
              <a:endParaRPr lang="en-GB" sz="900" dirty="0"/>
            </a:p>
          </p:txBody>
        </p:sp>
      </p:grpSp>
      <p:grpSp>
        <p:nvGrpSpPr>
          <p:cNvPr id="16" name="Csoportba foglalás 15"/>
          <p:cNvGrpSpPr/>
          <p:nvPr/>
        </p:nvGrpSpPr>
        <p:grpSpPr>
          <a:xfrm>
            <a:off x="4688467" y="5065931"/>
            <a:ext cx="2212658" cy="540633"/>
            <a:chOff x="4688467" y="4991283"/>
            <a:chExt cx="2212658" cy="540633"/>
          </a:xfrm>
        </p:grpSpPr>
        <p:sp>
          <p:nvSpPr>
            <p:cNvPr id="180" name="圆角矩形 502"/>
            <p:cNvSpPr/>
            <p:nvPr/>
          </p:nvSpPr>
          <p:spPr>
            <a:xfrm>
              <a:off x="4706311" y="5165829"/>
              <a:ext cx="2158651" cy="366087"/>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81" name="圆角矩形 45"/>
            <p:cNvSpPr/>
            <p:nvPr/>
          </p:nvSpPr>
          <p:spPr>
            <a:xfrm>
              <a:off x="5175160" y="4991283"/>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Portugal</a:t>
              </a:r>
              <a:endParaRPr lang="en-GB" altLang="zh-CN" sz="1200" b="1" kern="0" dirty="0">
                <a:solidFill>
                  <a:schemeClr val="bg1"/>
                </a:solidFill>
              </a:endParaRPr>
            </a:p>
          </p:txBody>
        </p:sp>
        <p:sp>
          <p:nvSpPr>
            <p:cNvPr id="182" name="Text Box 16"/>
            <p:cNvSpPr txBox="1">
              <a:spLocks noChangeArrowheads="1"/>
            </p:cNvSpPr>
            <p:nvPr/>
          </p:nvSpPr>
          <p:spPr bwMode="auto">
            <a:xfrm>
              <a:off x="4688467" y="5278344"/>
              <a:ext cx="2212658" cy="246991"/>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a:t>Ministry of Health</a:t>
              </a:r>
              <a:endParaRPr lang="en-GB" sz="900" dirty="0"/>
            </a:p>
          </p:txBody>
        </p:sp>
      </p:grpSp>
      <p:sp>
        <p:nvSpPr>
          <p:cNvPr id="183" name="圆角矩形 502"/>
          <p:cNvSpPr/>
          <p:nvPr/>
        </p:nvSpPr>
        <p:spPr>
          <a:xfrm>
            <a:off x="6914758" y="1645257"/>
            <a:ext cx="2158651" cy="661267"/>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84" name="圆角矩形 45"/>
          <p:cNvSpPr/>
          <p:nvPr/>
        </p:nvSpPr>
        <p:spPr>
          <a:xfrm>
            <a:off x="7364545" y="1512807"/>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dirty="0">
                <a:solidFill>
                  <a:schemeClr val="bg1"/>
                </a:solidFill>
              </a:rPr>
              <a:t>Serbia</a:t>
            </a:r>
          </a:p>
        </p:txBody>
      </p:sp>
      <p:sp>
        <p:nvSpPr>
          <p:cNvPr id="185" name="Text Box 16"/>
          <p:cNvSpPr txBox="1">
            <a:spLocks noChangeArrowheads="1"/>
          </p:cNvSpPr>
          <p:nvPr/>
        </p:nvSpPr>
        <p:spPr bwMode="auto">
          <a:xfrm>
            <a:off x="6880781" y="1808333"/>
            <a:ext cx="2212658" cy="562769"/>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Institute of Public Health of Serbia</a:t>
            </a:r>
          </a:p>
          <a:p>
            <a:pPr marL="117475" indent="-117475">
              <a:lnSpc>
                <a:spcPct val="114000"/>
              </a:lnSpc>
              <a:buClr>
                <a:schemeClr val="bg1">
                  <a:lumMod val="50000"/>
                </a:schemeClr>
              </a:buClr>
              <a:buSzPct val="50000"/>
              <a:buFont typeface="Wingdings" pitchFamily="2" charset="2"/>
              <a:buChar char="l"/>
            </a:pPr>
            <a:r>
              <a:rPr lang="en-GB" sz="900" spc="-20" dirty="0"/>
              <a:t>Faculty of Medicine, University of  Belgrade</a:t>
            </a:r>
          </a:p>
        </p:txBody>
      </p:sp>
      <p:sp>
        <p:nvSpPr>
          <p:cNvPr id="186" name="圆角矩形 502"/>
          <p:cNvSpPr/>
          <p:nvPr/>
        </p:nvSpPr>
        <p:spPr>
          <a:xfrm>
            <a:off x="6911482" y="2503546"/>
            <a:ext cx="2158651" cy="419115"/>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87" name="圆角矩形 45"/>
          <p:cNvSpPr/>
          <p:nvPr/>
        </p:nvSpPr>
        <p:spPr>
          <a:xfrm>
            <a:off x="7302845" y="2362024"/>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dirty="0">
                <a:solidFill>
                  <a:schemeClr val="bg1"/>
                </a:solidFill>
              </a:rPr>
              <a:t>Slovakia</a:t>
            </a:r>
          </a:p>
        </p:txBody>
      </p:sp>
      <p:sp>
        <p:nvSpPr>
          <p:cNvPr id="188" name="Text Box 16"/>
          <p:cNvSpPr txBox="1">
            <a:spLocks noChangeArrowheads="1"/>
          </p:cNvSpPr>
          <p:nvPr/>
        </p:nvSpPr>
        <p:spPr bwMode="auto">
          <a:xfrm>
            <a:off x="6902036" y="2666255"/>
            <a:ext cx="2191403" cy="404880"/>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spc="-40" dirty="0"/>
              <a:t>The Ministry of Health of the Slovak Republic</a:t>
            </a:r>
          </a:p>
        </p:txBody>
      </p:sp>
      <p:grpSp>
        <p:nvGrpSpPr>
          <p:cNvPr id="18" name="Csoportba foglalás 17"/>
          <p:cNvGrpSpPr/>
          <p:nvPr/>
        </p:nvGrpSpPr>
        <p:grpSpPr>
          <a:xfrm>
            <a:off x="6881138" y="3032645"/>
            <a:ext cx="2212658" cy="528198"/>
            <a:chOff x="6881138" y="3135286"/>
            <a:chExt cx="2212658" cy="528198"/>
          </a:xfrm>
        </p:grpSpPr>
        <p:sp>
          <p:nvSpPr>
            <p:cNvPr id="189" name="圆角矩形 502"/>
            <p:cNvSpPr/>
            <p:nvPr/>
          </p:nvSpPr>
          <p:spPr>
            <a:xfrm>
              <a:off x="6898982" y="3300772"/>
              <a:ext cx="2158651" cy="361615"/>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90" name="圆角矩形 45"/>
            <p:cNvSpPr/>
            <p:nvPr/>
          </p:nvSpPr>
          <p:spPr>
            <a:xfrm>
              <a:off x="7336673" y="3135286"/>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dirty="0">
                  <a:solidFill>
                    <a:schemeClr val="bg1"/>
                  </a:solidFill>
                </a:rPr>
                <a:t>Slovenia</a:t>
              </a:r>
            </a:p>
          </p:txBody>
        </p:sp>
        <p:sp>
          <p:nvSpPr>
            <p:cNvPr id="191" name="Text Box 16"/>
            <p:cNvSpPr txBox="1">
              <a:spLocks noChangeArrowheads="1"/>
            </p:cNvSpPr>
            <p:nvPr/>
          </p:nvSpPr>
          <p:spPr bwMode="auto">
            <a:xfrm>
              <a:off x="6881138" y="3413287"/>
              <a:ext cx="2212658" cy="250197"/>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spc="-30" dirty="0"/>
                <a:t>National Institute of  Public Health</a:t>
              </a:r>
            </a:p>
          </p:txBody>
        </p:sp>
      </p:grpSp>
      <p:grpSp>
        <p:nvGrpSpPr>
          <p:cNvPr id="19" name="Csoportba foglalás 18"/>
          <p:cNvGrpSpPr/>
          <p:nvPr/>
        </p:nvGrpSpPr>
        <p:grpSpPr>
          <a:xfrm>
            <a:off x="6898981" y="3628020"/>
            <a:ext cx="2167465" cy="1765464"/>
            <a:chOff x="6898981" y="3646682"/>
            <a:chExt cx="2167465" cy="1765464"/>
          </a:xfrm>
        </p:grpSpPr>
        <p:sp>
          <p:nvSpPr>
            <p:cNvPr id="75" name="圆角矩形 502"/>
            <p:cNvSpPr/>
            <p:nvPr/>
          </p:nvSpPr>
          <p:spPr>
            <a:xfrm>
              <a:off x="6898981" y="3775234"/>
              <a:ext cx="2158651" cy="1636912"/>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92" name="圆角矩形 45"/>
            <p:cNvSpPr/>
            <p:nvPr/>
          </p:nvSpPr>
          <p:spPr>
            <a:xfrm>
              <a:off x="7439093" y="3646682"/>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dirty="0">
                  <a:solidFill>
                    <a:schemeClr val="bg1"/>
                  </a:solidFill>
                </a:rPr>
                <a:t>Spain</a:t>
              </a:r>
            </a:p>
          </p:txBody>
        </p:sp>
        <p:sp>
          <p:nvSpPr>
            <p:cNvPr id="193" name="Text Box 16"/>
            <p:cNvSpPr txBox="1">
              <a:spLocks noChangeArrowheads="1"/>
            </p:cNvSpPr>
            <p:nvPr/>
          </p:nvSpPr>
          <p:spPr bwMode="auto">
            <a:xfrm>
              <a:off x="6907774" y="3899039"/>
              <a:ext cx="2158672" cy="1513107"/>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Agency for Health Quality and Assessment of Catalonia</a:t>
              </a:r>
            </a:p>
            <a:p>
              <a:pPr marL="117475" indent="-117475">
                <a:lnSpc>
                  <a:spcPct val="114000"/>
                </a:lnSpc>
                <a:buClr>
                  <a:schemeClr val="bg1">
                    <a:lumMod val="50000"/>
                  </a:schemeClr>
                </a:buClr>
                <a:buSzPct val="50000"/>
                <a:buFont typeface="Wingdings" pitchFamily="2" charset="2"/>
                <a:buChar char="l"/>
              </a:pPr>
              <a:r>
                <a:rPr lang="en-GB" sz="900" dirty="0"/>
                <a:t>Regional Ministry of Health of Andalusia</a:t>
              </a:r>
            </a:p>
            <a:p>
              <a:pPr marL="117475" indent="-117475">
                <a:lnSpc>
                  <a:spcPct val="114000"/>
                </a:lnSpc>
                <a:buClr>
                  <a:schemeClr val="bg1">
                    <a:lumMod val="50000"/>
                  </a:schemeClr>
                </a:buClr>
                <a:buSzPct val="50000"/>
                <a:buFont typeface="Wingdings" pitchFamily="2" charset="2"/>
                <a:buChar char="l"/>
              </a:pPr>
              <a:r>
                <a:rPr lang="en-GB" sz="900" dirty="0"/>
                <a:t>Cantabria Council of Health</a:t>
              </a:r>
            </a:p>
            <a:p>
              <a:pPr marL="117475" indent="-117475">
                <a:lnSpc>
                  <a:spcPct val="114000"/>
                </a:lnSpc>
                <a:buClr>
                  <a:schemeClr val="bg1">
                    <a:lumMod val="50000"/>
                  </a:schemeClr>
                </a:buClr>
                <a:buSzPct val="50000"/>
                <a:buFont typeface="Wingdings" pitchFamily="2" charset="2"/>
                <a:buChar char="l"/>
              </a:pPr>
              <a:r>
                <a:rPr lang="en-GB" sz="900" dirty="0"/>
                <a:t>Institute of Health Sciences of Aragon</a:t>
              </a:r>
            </a:p>
            <a:p>
              <a:pPr marL="117475" indent="-117475">
                <a:lnSpc>
                  <a:spcPct val="114000"/>
                </a:lnSpc>
                <a:buClr>
                  <a:schemeClr val="bg1">
                    <a:lumMod val="50000"/>
                  </a:schemeClr>
                </a:buClr>
                <a:buSzPct val="50000"/>
                <a:buFont typeface="Wingdings" pitchFamily="2" charset="2"/>
                <a:buChar char="l"/>
              </a:pPr>
              <a:r>
                <a:rPr lang="en-GB" sz="900" dirty="0"/>
                <a:t>International Centre of Excellence in Chronicity Research</a:t>
              </a:r>
            </a:p>
            <a:p>
              <a:pPr marL="117475" indent="-117475">
                <a:lnSpc>
                  <a:spcPct val="114000"/>
                </a:lnSpc>
                <a:buClr>
                  <a:schemeClr val="bg1">
                    <a:lumMod val="50000"/>
                  </a:schemeClr>
                </a:buClr>
                <a:buSzPct val="50000"/>
                <a:buFont typeface="Wingdings" pitchFamily="2" charset="2"/>
                <a:buChar char="l"/>
              </a:pPr>
              <a:r>
                <a:rPr lang="en-GB" sz="900" dirty="0"/>
                <a:t>Institute of Health Carlos III</a:t>
              </a:r>
            </a:p>
          </p:txBody>
        </p:sp>
      </p:grpSp>
      <p:grpSp>
        <p:nvGrpSpPr>
          <p:cNvPr id="2" name="Csoportba foglalás 1"/>
          <p:cNvGrpSpPr/>
          <p:nvPr/>
        </p:nvGrpSpPr>
        <p:grpSpPr>
          <a:xfrm>
            <a:off x="6907774" y="5439642"/>
            <a:ext cx="2272157" cy="671063"/>
            <a:chOff x="126095" y="3755026"/>
            <a:chExt cx="2272157" cy="671063"/>
          </a:xfrm>
        </p:grpSpPr>
        <p:sp>
          <p:nvSpPr>
            <p:cNvPr id="67" name="圆角矩形 502"/>
            <p:cNvSpPr/>
            <p:nvPr/>
          </p:nvSpPr>
          <p:spPr>
            <a:xfrm>
              <a:off x="126095" y="3911712"/>
              <a:ext cx="2192603" cy="497918"/>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68" name="圆角矩形 45"/>
            <p:cNvSpPr/>
            <p:nvPr/>
          </p:nvSpPr>
          <p:spPr>
            <a:xfrm>
              <a:off x="644276" y="3755026"/>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dirty="0">
                  <a:solidFill>
                    <a:schemeClr val="bg1"/>
                  </a:solidFill>
                </a:rPr>
                <a:t>Europe</a:t>
              </a:r>
            </a:p>
          </p:txBody>
        </p:sp>
        <p:sp>
          <p:nvSpPr>
            <p:cNvPr id="69" name="Text Box 16"/>
            <p:cNvSpPr txBox="1">
              <a:spLocks noChangeArrowheads="1"/>
            </p:cNvSpPr>
            <p:nvPr/>
          </p:nvSpPr>
          <p:spPr bwMode="auto">
            <a:xfrm>
              <a:off x="156473" y="4027005"/>
              <a:ext cx="2241779" cy="399084"/>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altLang="zh-CN" sz="900" dirty="0" err="1">
                  <a:latin typeface="Calibri" pitchFamily="34" charset="0"/>
                  <a:cs typeface="Calibri" pitchFamily="34" charset="0"/>
                </a:rPr>
                <a:t>EuroHealthNet</a:t>
              </a:r>
              <a:endParaRPr lang="en-GB" altLang="zh-CN" sz="900" dirty="0">
                <a:latin typeface="Calibri" pitchFamily="34" charset="0"/>
                <a:cs typeface="Calibri" pitchFamily="34" charset="0"/>
              </a:endParaRPr>
            </a:p>
            <a:p>
              <a:pPr marL="117475" indent="-117475">
                <a:lnSpc>
                  <a:spcPct val="114000"/>
                </a:lnSpc>
                <a:buClr>
                  <a:schemeClr val="bg1">
                    <a:lumMod val="50000"/>
                  </a:schemeClr>
                </a:buClr>
                <a:buSzPct val="50000"/>
                <a:buFont typeface="Wingdings" pitchFamily="2" charset="2"/>
                <a:buChar char="l"/>
              </a:pPr>
              <a:r>
                <a:rPr lang="en-GB" sz="900" dirty="0"/>
                <a:t>European Patients’ Forum</a:t>
              </a:r>
            </a:p>
          </p:txBody>
        </p:sp>
      </p:grpSp>
      <p:grpSp>
        <p:nvGrpSpPr>
          <p:cNvPr id="9" name="Csoportba foglalás 8"/>
          <p:cNvGrpSpPr/>
          <p:nvPr/>
        </p:nvGrpSpPr>
        <p:grpSpPr>
          <a:xfrm>
            <a:off x="128638" y="3058836"/>
            <a:ext cx="2187025" cy="581856"/>
            <a:chOff x="128638" y="3152146"/>
            <a:chExt cx="2187025" cy="581856"/>
          </a:xfrm>
        </p:grpSpPr>
        <p:sp>
          <p:nvSpPr>
            <p:cNvPr id="137" name="圆角矩形 502"/>
            <p:cNvSpPr/>
            <p:nvPr/>
          </p:nvSpPr>
          <p:spPr>
            <a:xfrm>
              <a:off x="128638" y="3295466"/>
              <a:ext cx="2165971" cy="438536"/>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142" name="圆角矩形 45"/>
            <p:cNvSpPr/>
            <p:nvPr/>
          </p:nvSpPr>
          <p:spPr>
            <a:xfrm>
              <a:off x="544585" y="3152146"/>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Croatia</a:t>
              </a:r>
              <a:endParaRPr lang="en-GB" altLang="zh-CN" sz="1200" b="1" kern="0" dirty="0">
                <a:solidFill>
                  <a:schemeClr val="bg1"/>
                </a:solidFill>
              </a:endParaRPr>
            </a:p>
          </p:txBody>
        </p:sp>
        <p:sp>
          <p:nvSpPr>
            <p:cNvPr id="70" name="Text Box 16"/>
            <p:cNvSpPr txBox="1">
              <a:spLocks noChangeArrowheads="1"/>
            </p:cNvSpPr>
            <p:nvPr/>
          </p:nvSpPr>
          <p:spPr bwMode="auto">
            <a:xfrm>
              <a:off x="144906" y="3445616"/>
              <a:ext cx="2170757" cy="250197"/>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a:t>Croatian Institute of Public Health</a:t>
              </a:r>
              <a:endParaRPr lang="en-GB" altLang="zh-CN" sz="850" dirty="0">
                <a:latin typeface="Calibri" pitchFamily="34" charset="0"/>
                <a:cs typeface="Calibri" pitchFamily="34" charset="0"/>
              </a:endParaRPr>
            </a:p>
          </p:txBody>
        </p:sp>
      </p:grpSp>
      <p:grpSp>
        <p:nvGrpSpPr>
          <p:cNvPr id="10" name="Csoportba foglalás 9"/>
          <p:cNvGrpSpPr/>
          <p:nvPr/>
        </p:nvGrpSpPr>
        <p:grpSpPr>
          <a:xfrm>
            <a:off x="117559" y="3663523"/>
            <a:ext cx="2219801" cy="858544"/>
            <a:chOff x="117559" y="3756833"/>
            <a:chExt cx="2219801" cy="858544"/>
          </a:xfrm>
        </p:grpSpPr>
        <p:sp>
          <p:nvSpPr>
            <p:cNvPr id="71" name="圆角矩形 502"/>
            <p:cNvSpPr/>
            <p:nvPr/>
          </p:nvSpPr>
          <p:spPr>
            <a:xfrm>
              <a:off x="117559" y="3911529"/>
              <a:ext cx="2192603" cy="690276"/>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defTabSz="913706">
                <a:defRPr/>
              </a:pPr>
              <a:r>
                <a:rPr lang="en-GB" altLang="zh-CN" kern="0">
                  <a:solidFill>
                    <a:sysClr val="windowText" lastClr="000000"/>
                  </a:solidFill>
                  <a:latin typeface="Calibri" pitchFamily="34" charset="0"/>
                  <a:ea typeface="微软雅黑" pitchFamily="34" charset="-122"/>
                  <a:cs typeface="Calibri" pitchFamily="34" charset="0"/>
                </a:rPr>
                <a:t>          </a:t>
              </a:r>
              <a:endParaRPr lang="en-GB" altLang="zh-CN" kern="0" dirty="0">
                <a:solidFill>
                  <a:sysClr val="windowText" lastClr="000000"/>
                </a:solidFill>
                <a:latin typeface="Calibri" pitchFamily="34" charset="0"/>
                <a:ea typeface="微软雅黑" pitchFamily="34" charset="-122"/>
                <a:cs typeface="Calibri" pitchFamily="34" charset="0"/>
              </a:endParaRPr>
            </a:p>
          </p:txBody>
        </p:sp>
        <p:sp>
          <p:nvSpPr>
            <p:cNvPr id="72" name="Text Box 16"/>
            <p:cNvSpPr txBox="1">
              <a:spLocks noChangeArrowheads="1"/>
            </p:cNvSpPr>
            <p:nvPr/>
          </p:nvSpPr>
          <p:spPr bwMode="auto">
            <a:xfrm>
              <a:off x="124702" y="4049453"/>
              <a:ext cx="2212658" cy="565924"/>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spc="-30" dirty="0"/>
                <a:t>Finnish Institute of Occupational Health </a:t>
              </a:r>
            </a:p>
            <a:p>
              <a:pPr marL="117475" indent="-117475">
                <a:lnSpc>
                  <a:spcPct val="114000"/>
                </a:lnSpc>
                <a:buClr>
                  <a:schemeClr val="bg1">
                    <a:lumMod val="50000"/>
                  </a:schemeClr>
                </a:buClr>
                <a:buSzPct val="50000"/>
                <a:buFont typeface="Wingdings" pitchFamily="2" charset="2"/>
                <a:buChar char="l"/>
              </a:pPr>
              <a:r>
                <a:rPr lang="en-GB" sz="900" dirty="0"/>
                <a:t>Technical Research Institute Finland </a:t>
              </a:r>
            </a:p>
            <a:p>
              <a:pPr marL="117475" indent="-117475">
                <a:lnSpc>
                  <a:spcPct val="114000"/>
                </a:lnSpc>
                <a:buClr>
                  <a:schemeClr val="bg1">
                    <a:lumMod val="50000"/>
                  </a:schemeClr>
                </a:buClr>
                <a:buSzPct val="50000"/>
                <a:buFont typeface="Wingdings" pitchFamily="2" charset="2"/>
                <a:buChar char="l"/>
              </a:pPr>
              <a:r>
                <a:rPr lang="en-GB" sz="900" dirty="0"/>
                <a:t>National Institute for Health and Welfare</a:t>
              </a:r>
            </a:p>
          </p:txBody>
        </p:sp>
        <p:sp>
          <p:nvSpPr>
            <p:cNvPr id="144" name="圆角矩形 45"/>
            <p:cNvSpPr/>
            <p:nvPr/>
          </p:nvSpPr>
          <p:spPr>
            <a:xfrm>
              <a:off x="580370" y="3756833"/>
              <a:ext cx="1150754" cy="277873"/>
            </a:xfrm>
            <a:prstGeom prst="roundRect">
              <a:avLst>
                <a:gd name="adj" fmla="val 50000"/>
              </a:avLst>
            </a:prstGeom>
            <a:solidFill>
              <a:srgbClr val="00808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GB" altLang="zh-CN" sz="1200" b="1" kern="0">
                  <a:solidFill>
                    <a:schemeClr val="bg1"/>
                  </a:solidFill>
                </a:rPr>
                <a:t>Finland</a:t>
              </a:r>
              <a:endParaRPr lang="en-GB" altLang="zh-CN" sz="1200" b="1" kern="0" dirty="0">
                <a:solidFill>
                  <a:schemeClr val="bg1"/>
                </a:solidFill>
              </a:endParaRPr>
            </a:p>
          </p:txBody>
        </p:sp>
      </p:grpSp>
      <p:sp>
        <p:nvSpPr>
          <p:cNvPr id="73" name="Dátum helye 1"/>
          <p:cNvSpPr>
            <a:spLocks noGrp="1"/>
          </p:cNvSpPr>
          <p:nvPr>
            <p:ph type="dt" sz="half" idx="11"/>
          </p:nvPr>
        </p:nvSpPr>
        <p:spPr>
          <a:xfrm>
            <a:off x="628650" y="6167082"/>
            <a:ext cx="1354913" cy="365125"/>
          </a:xfrm>
        </p:spPr>
        <p:txBody>
          <a:bodyPr/>
          <a:lstStyle/>
          <a:p>
            <a:r>
              <a:rPr lang="hu-HU" dirty="0" smtClean="0"/>
              <a:t>24 May 2018</a:t>
            </a:r>
            <a:endParaRPr lang="hu-HU" dirty="0"/>
          </a:p>
        </p:txBody>
      </p:sp>
      <p:sp>
        <p:nvSpPr>
          <p:cNvPr id="74" name="Text Box 16"/>
          <p:cNvSpPr txBox="1">
            <a:spLocks noChangeArrowheads="1"/>
          </p:cNvSpPr>
          <p:nvPr/>
        </p:nvSpPr>
        <p:spPr bwMode="auto">
          <a:xfrm>
            <a:off x="2367481" y="4191183"/>
            <a:ext cx="2212658" cy="399084"/>
          </a:xfrm>
          <a:prstGeom prst="rect">
            <a:avLst/>
          </a:prstGeom>
          <a:noFill/>
          <a:ln w="12700">
            <a:noFill/>
            <a:miter lim="800000"/>
            <a:headEnd/>
            <a:tailEnd/>
          </a:ln>
        </p:spPr>
        <p:txBody>
          <a:bodyPr wrap="square">
            <a:spAutoFit/>
          </a:bodyPr>
          <a:lstStyle/>
          <a:p>
            <a:pPr marL="117475" indent="-117475">
              <a:lnSpc>
                <a:spcPct val="114000"/>
              </a:lnSpc>
              <a:buClr>
                <a:schemeClr val="bg1">
                  <a:lumMod val="50000"/>
                </a:schemeClr>
              </a:buClr>
              <a:buSzPct val="50000"/>
              <a:buFont typeface="Wingdings" pitchFamily="2" charset="2"/>
              <a:buChar char="l"/>
            </a:pPr>
            <a:r>
              <a:rPr lang="en-GB" sz="900" dirty="0"/>
              <a:t>Health Service Executive</a:t>
            </a:r>
          </a:p>
          <a:p>
            <a:pPr marL="117475" indent="-117475">
              <a:lnSpc>
                <a:spcPct val="114000"/>
              </a:lnSpc>
              <a:buClr>
                <a:schemeClr val="bg1">
                  <a:lumMod val="50000"/>
                </a:schemeClr>
              </a:buClr>
              <a:buSzPct val="50000"/>
              <a:buFont typeface="Wingdings" pitchFamily="2" charset="2"/>
              <a:buChar char="l"/>
            </a:pPr>
            <a:r>
              <a:rPr lang="en-GB" sz="900" dirty="0"/>
              <a:t>Institute of Public Health</a:t>
            </a:r>
          </a:p>
        </p:txBody>
      </p:sp>
      <p:sp>
        <p:nvSpPr>
          <p:cNvPr id="76" name="Cím 4"/>
          <p:cNvSpPr txBox="1">
            <a:spLocks/>
          </p:cNvSpPr>
          <p:nvPr/>
        </p:nvSpPr>
        <p:spPr>
          <a:xfrm>
            <a:off x="632974" y="660312"/>
            <a:ext cx="7886700" cy="904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hu-HU" sz="1400" dirty="0" smtClean="0"/>
              <a:t>List does not include collaborating partners and pilot project implementers</a:t>
            </a:r>
            <a:endParaRPr lang="en-GB" sz="1400" dirty="0"/>
          </a:p>
        </p:txBody>
      </p:sp>
    </p:spTree>
    <p:extLst>
      <p:ext uri="{BB962C8B-B14F-4D97-AF65-F5344CB8AC3E}">
        <p14:creationId xmlns:p14="http://schemas.microsoft.com/office/powerpoint/2010/main" val="9684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3"/>
          </p:nvPr>
        </p:nvSpPr>
        <p:spPr/>
        <p:txBody>
          <a:bodyPr/>
          <a:lstStyle/>
          <a:p>
            <a:fld id="{A0840720-5BCA-4F3D-ACE1-F7FE152BB3FC}" type="slidenum">
              <a:rPr lang="hu-HU" smtClean="0"/>
              <a:pPr/>
              <a:t>9</a:t>
            </a:fld>
            <a:endParaRPr lang="hu-HU" dirty="0"/>
          </a:p>
        </p:txBody>
      </p:sp>
      <p:sp>
        <p:nvSpPr>
          <p:cNvPr id="5" name="Dátum helye 4"/>
          <p:cNvSpPr>
            <a:spLocks noGrp="1"/>
          </p:cNvSpPr>
          <p:nvPr>
            <p:ph type="dt" sz="half" idx="11"/>
          </p:nvPr>
        </p:nvSpPr>
        <p:spPr/>
        <p:txBody>
          <a:bodyPr/>
          <a:lstStyle/>
          <a:p>
            <a:r>
              <a:rPr lang="hu-HU" dirty="0" smtClean="0"/>
              <a:t>24 May 2018</a:t>
            </a:r>
            <a:endParaRPr lang="hu-HU" dirty="0"/>
          </a:p>
        </p:txBody>
      </p:sp>
      <p:sp>
        <p:nvSpPr>
          <p:cNvPr id="6" name="Title 4"/>
          <p:cNvSpPr>
            <a:spLocks noGrp="1"/>
          </p:cNvSpPr>
          <p:nvPr>
            <p:ph type="title"/>
          </p:nvPr>
        </p:nvSpPr>
        <p:spPr>
          <a:xfrm>
            <a:off x="628650" y="258591"/>
            <a:ext cx="7886700" cy="904380"/>
          </a:xfrm>
        </p:spPr>
        <p:txBody>
          <a:bodyPr/>
          <a:lstStyle/>
          <a:p>
            <a:r>
              <a:rPr lang="hu-HU" noProof="0" dirty="0" smtClean="0"/>
              <a:t>Key CHRODIS PLUS Actors and Stakeholders</a:t>
            </a:r>
            <a:endParaRPr lang="en-GB" noProof="0" dirty="0"/>
          </a:p>
        </p:txBody>
      </p:sp>
      <p:grpSp>
        <p:nvGrpSpPr>
          <p:cNvPr id="7" name="Csoportba foglalás 6"/>
          <p:cNvGrpSpPr/>
          <p:nvPr/>
        </p:nvGrpSpPr>
        <p:grpSpPr>
          <a:xfrm>
            <a:off x="2081549" y="1537760"/>
            <a:ext cx="5099164" cy="4485198"/>
            <a:chOff x="2081549" y="1608098"/>
            <a:chExt cx="5099164" cy="4485198"/>
          </a:xfrm>
        </p:grpSpPr>
        <p:sp>
          <p:nvSpPr>
            <p:cNvPr id="8" name="Rectangle 9"/>
            <p:cNvSpPr/>
            <p:nvPr/>
          </p:nvSpPr>
          <p:spPr>
            <a:xfrm>
              <a:off x="2277872" y="1608098"/>
              <a:ext cx="4785987" cy="44851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3453081768"/>
                </p:ext>
              </p:extLst>
            </p:nvPr>
          </p:nvGraphicFramePr>
          <p:xfrm>
            <a:off x="2081549" y="1882140"/>
            <a:ext cx="5099164" cy="3931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zövegdoboz 9"/>
            <p:cNvSpPr txBox="1"/>
            <p:nvPr/>
          </p:nvSpPr>
          <p:spPr>
            <a:xfrm>
              <a:off x="6460626" y="1608098"/>
              <a:ext cx="549894" cy="4449873"/>
            </a:xfrm>
            <a:prstGeom prst="rect">
              <a:avLst/>
            </a:prstGeom>
            <a:noFill/>
          </p:spPr>
          <p:txBody>
            <a:bodyPr vert="wordArtVert" wrap="none" rtlCol="0">
              <a:spAutoFit/>
            </a:bodyPr>
            <a:lstStyle/>
            <a:p>
              <a:r>
                <a:rPr lang="hu-HU" sz="2000" dirty="0" smtClean="0">
                  <a:solidFill>
                    <a:schemeClr val="bg1"/>
                  </a:solidFill>
                </a:rPr>
                <a:t>STAKEHOLDERS</a:t>
              </a:r>
              <a:endParaRPr lang="hu-HU" sz="2000" dirty="0">
                <a:solidFill>
                  <a:schemeClr val="bg1"/>
                </a:solidFill>
              </a:endParaRPr>
            </a:p>
          </p:txBody>
        </p:sp>
        <p:sp>
          <p:nvSpPr>
            <p:cNvPr id="11" name="Szövegdoboz 10"/>
            <p:cNvSpPr txBox="1"/>
            <p:nvPr/>
          </p:nvSpPr>
          <p:spPr>
            <a:xfrm>
              <a:off x="2277873" y="1609884"/>
              <a:ext cx="549894" cy="4449873"/>
            </a:xfrm>
            <a:prstGeom prst="rect">
              <a:avLst/>
            </a:prstGeom>
            <a:noFill/>
          </p:spPr>
          <p:txBody>
            <a:bodyPr vert="wordArtVert" wrap="none" rtlCol="0">
              <a:spAutoFit/>
            </a:bodyPr>
            <a:lstStyle/>
            <a:p>
              <a:r>
                <a:rPr lang="hu-HU" sz="2000" dirty="0" smtClean="0">
                  <a:solidFill>
                    <a:schemeClr val="bg1"/>
                  </a:solidFill>
                </a:rPr>
                <a:t>STAKEHOLDERS</a:t>
              </a:r>
              <a:endParaRPr lang="hu-HU" sz="2000" dirty="0">
                <a:solidFill>
                  <a:schemeClr val="bg1"/>
                </a:solidFill>
              </a:endParaRPr>
            </a:p>
          </p:txBody>
        </p:sp>
        <p:sp>
          <p:nvSpPr>
            <p:cNvPr id="12" name="Szövegdoboz 11"/>
            <p:cNvSpPr txBox="1"/>
            <p:nvPr/>
          </p:nvSpPr>
          <p:spPr>
            <a:xfrm>
              <a:off x="2736398" y="1654096"/>
              <a:ext cx="4173301" cy="400110"/>
            </a:xfrm>
            <a:prstGeom prst="rect">
              <a:avLst/>
            </a:prstGeom>
            <a:noFill/>
          </p:spPr>
          <p:txBody>
            <a:bodyPr vert="horz" wrap="square" rtlCol="0">
              <a:spAutoFit/>
            </a:bodyPr>
            <a:lstStyle/>
            <a:p>
              <a:r>
                <a:rPr lang="hu-HU" sz="2000" spc="2000" dirty="0" smtClean="0">
                  <a:solidFill>
                    <a:schemeClr val="bg1"/>
                  </a:solidFill>
                </a:rPr>
                <a:t>TAKEHOLDER</a:t>
              </a:r>
              <a:endParaRPr lang="hu-HU" sz="2000" spc="2000" dirty="0">
                <a:solidFill>
                  <a:schemeClr val="bg1"/>
                </a:solidFill>
              </a:endParaRPr>
            </a:p>
          </p:txBody>
        </p:sp>
        <p:sp>
          <p:nvSpPr>
            <p:cNvPr id="13" name="Szövegdoboz 12"/>
            <p:cNvSpPr txBox="1"/>
            <p:nvPr/>
          </p:nvSpPr>
          <p:spPr>
            <a:xfrm>
              <a:off x="2715882" y="5647669"/>
              <a:ext cx="4173301" cy="400110"/>
            </a:xfrm>
            <a:prstGeom prst="rect">
              <a:avLst/>
            </a:prstGeom>
            <a:noFill/>
          </p:spPr>
          <p:txBody>
            <a:bodyPr vert="horz" wrap="square" rtlCol="0">
              <a:spAutoFit/>
            </a:bodyPr>
            <a:lstStyle/>
            <a:p>
              <a:r>
                <a:rPr lang="hu-HU" sz="2000" spc="2000" dirty="0" smtClean="0">
                  <a:solidFill>
                    <a:schemeClr val="bg1"/>
                  </a:solidFill>
                </a:rPr>
                <a:t>TAKEHOLDER</a:t>
              </a:r>
              <a:endParaRPr lang="hu-HU" sz="2000" spc="2000" dirty="0">
                <a:solidFill>
                  <a:schemeClr val="bg1"/>
                </a:solidFill>
              </a:endParaRPr>
            </a:p>
          </p:txBody>
        </p:sp>
      </p:grpSp>
    </p:spTree>
    <p:extLst>
      <p:ext uri="{BB962C8B-B14F-4D97-AF65-F5344CB8AC3E}">
        <p14:creationId xmlns:p14="http://schemas.microsoft.com/office/powerpoint/2010/main" val="2677864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6122</TotalTime>
  <Words>1359</Words>
  <Application>Microsoft Office PowerPoint</Application>
  <PresentationFormat>Presentazione su schermo (4:3)</PresentationFormat>
  <Paragraphs>325</Paragraphs>
  <Slides>21</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微软雅黑</vt:lpstr>
      <vt:lpstr>Arial</vt:lpstr>
      <vt:lpstr>Calibri</vt:lpstr>
      <vt:lpstr>Calibri Light</vt:lpstr>
      <vt:lpstr>Courier New</vt:lpstr>
      <vt:lpstr>等线</vt:lpstr>
      <vt:lpstr>Wingdings</vt:lpstr>
      <vt:lpstr>Office Theme</vt:lpstr>
      <vt:lpstr>CHRODIS PLUS Joint Action </vt:lpstr>
      <vt:lpstr>Presentazione standard di PowerPoint</vt:lpstr>
      <vt:lpstr>Facing the impact of chronic diseases together</vt:lpstr>
      <vt:lpstr>Background  Joint Action CHRODIS (2014-2017)</vt:lpstr>
      <vt:lpstr>The mission of the CHRODIS PLUS Joint Action</vt:lpstr>
      <vt:lpstr>Reaching CHRODIS PLUS objectives</vt:lpstr>
      <vt:lpstr>Countries contributing to CHRODIS PLUS</vt:lpstr>
      <vt:lpstr>CHRODIS PLUS beneficiaries</vt:lpstr>
      <vt:lpstr>Key CHRODIS PLUS Actors and Stakeholders</vt:lpstr>
      <vt:lpstr>The Joint Action’s core Implementation Projects &amp; Policy Dialogues</vt:lpstr>
      <vt:lpstr>Policy dialogues</vt:lpstr>
      <vt:lpstr>Implementation Projects  1. Health Promotion and Disease Prevention</vt:lpstr>
      <vt:lpstr>Implementation Projects 2. Integrated Care Model for Multimorbidity</vt:lpstr>
      <vt:lpstr>Implementation Projects  3. Fostering the Quality of Care</vt:lpstr>
      <vt:lpstr>Implementation Projects  4. Employment and Chronic Diseases</vt:lpstr>
      <vt:lpstr>Work Package Leaders</vt:lpstr>
      <vt:lpstr>Contact and follow us</vt:lpstr>
      <vt:lpstr>CHRODIS PLUS The Joint Action implementing good practices for chronic diseases </vt:lpstr>
      <vt:lpstr>Presentazione standard di PowerPoint</vt:lpstr>
      <vt:lpstr>Title</vt:lpstr>
      <vt:lpstr>Title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Windows-felhasználó</dc:creator>
  <cp:lastModifiedBy>Leonardi Matilde</cp:lastModifiedBy>
  <cp:revision>769</cp:revision>
  <dcterms:created xsi:type="dcterms:W3CDTF">2018-04-07T10:14:05Z</dcterms:created>
  <dcterms:modified xsi:type="dcterms:W3CDTF">2018-06-04T02:23:47Z</dcterms:modified>
</cp:coreProperties>
</file>